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1" r:id="rId6"/>
    <p:sldMasterId id="2147483685" r:id="rId7"/>
    <p:sldMasterId id="214748369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y="6858000" cx="12192000"/>
  <p:notesSz cx="6858000" cy="9144000"/>
  <p:embeddedFontLst>
    <p:embeddedFont>
      <p:font typeface="Montserrat SemiBold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Playfair Display"/>
      <p:regular r:id="rId55"/>
      <p:bold r:id="rId56"/>
      <p:italic r:id="rId57"/>
      <p:boldItalic r:id="rId58"/>
    </p:embeddedFont>
    <p:embeddedFont>
      <p:font typeface="Corbel"/>
      <p:regular r:id="rId59"/>
      <p:bold r:id="rId60"/>
      <p:italic r:id="rId61"/>
      <p:boldItalic r:id="rId62"/>
    </p:embeddedFont>
    <p:embeddedFont>
      <p:font typeface="Lora"/>
      <p:regular r:id="rId63"/>
      <p:bold r:id="rId64"/>
      <p:italic r:id="rId65"/>
      <p:boldItalic r:id="rId66"/>
    </p:embeddedFont>
    <p:embeddedFont>
      <p:font typeface="Merriweather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gIDTWcxlqZoEQdYyMEPdQLIuXv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13D33D-D380-4E47-879A-CD88C00E1ADD}">
  <a:tblStyle styleId="{BF13D33D-D380-4E47-879A-CD88C00E1A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D7BF895-97CA-4AEC-B36E-1544D508DB6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8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MontserratSemiBold-bold.fntdata"/><Relationship Id="rId47" Type="http://schemas.openxmlformats.org/officeDocument/2006/relationships/font" Target="fonts/MontserratSemiBold-regular.fntdata"/><Relationship Id="rId49" Type="http://schemas.openxmlformats.org/officeDocument/2006/relationships/font" Target="fonts/Montserrat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customschemas.google.com/relationships/presentationmetadata" Target="metadata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Corbel-boldItalic.fntdata"/><Relationship Id="rId61" Type="http://schemas.openxmlformats.org/officeDocument/2006/relationships/font" Target="fonts/Corbel-italic.fntdata"/><Relationship Id="rId20" Type="http://schemas.openxmlformats.org/officeDocument/2006/relationships/slide" Target="slides/slide11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3.xml"/><Relationship Id="rId66" Type="http://schemas.openxmlformats.org/officeDocument/2006/relationships/font" Target="fonts/Lora-boldItalic.fntdata"/><Relationship Id="rId21" Type="http://schemas.openxmlformats.org/officeDocument/2006/relationships/slide" Target="slides/slide12.xml"/><Relationship Id="rId65" Type="http://schemas.openxmlformats.org/officeDocument/2006/relationships/font" Target="fonts/Lora-italic.fntdata"/><Relationship Id="rId24" Type="http://schemas.openxmlformats.org/officeDocument/2006/relationships/slide" Target="slides/slide15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4.xml"/><Relationship Id="rId67" Type="http://schemas.openxmlformats.org/officeDocument/2006/relationships/font" Target="fonts/Merriweather-regular.fntdata"/><Relationship Id="rId60" Type="http://schemas.openxmlformats.org/officeDocument/2006/relationships/font" Target="fonts/Corbel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-regular.fntdata"/><Relationship Id="rId50" Type="http://schemas.openxmlformats.org/officeDocument/2006/relationships/font" Target="fonts/MontserratSemiBold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2.xml"/><Relationship Id="rId55" Type="http://schemas.openxmlformats.org/officeDocument/2006/relationships/font" Target="fonts/PlayfairDisplay-regular.fntdata"/><Relationship Id="rId10" Type="http://schemas.openxmlformats.org/officeDocument/2006/relationships/slide" Target="slides/slide1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4.xml"/><Relationship Id="rId57" Type="http://schemas.openxmlformats.org/officeDocument/2006/relationships/font" Target="fonts/PlayfairDisplay-italic.fntdata"/><Relationship Id="rId12" Type="http://schemas.openxmlformats.org/officeDocument/2006/relationships/slide" Target="slides/slide3.xml"/><Relationship Id="rId56" Type="http://schemas.openxmlformats.org/officeDocument/2006/relationships/font" Target="fonts/PlayfairDisplay-bold.fntdata"/><Relationship Id="rId15" Type="http://schemas.openxmlformats.org/officeDocument/2006/relationships/slide" Target="slides/slide6.xml"/><Relationship Id="rId59" Type="http://schemas.openxmlformats.org/officeDocument/2006/relationships/font" Target="fonts/Corbel-regular.fntdata"/><Relationship Id="rId14" Type="http://schemas.openxmlformats.org/officeDocument/2006/relationships/slide" Target="slides/slide5.xml"/><Relationship Id="rId58" Type="http://schemas.openxmlformats.org/officeDocument/2006/relationships/font" Target="fonts/PlayfairDisplay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bf9bf1a3c_8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1bf9bf1a3c_8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1bf9bf1a3c_8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999083aa3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12999083aa3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8d4838f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28d4838f5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128d4838f5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999083aa3_3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12999083aa3_3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6" name="Google Shape;70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2943f317c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12943f317c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3" name="Google Shape;9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999083aa3_4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2999083aa3_4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3" name="Google Shape;353;g12999083aa3_4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bf9bf1a3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11bf9bf1a3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3" name="Google Shape;10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943f317cb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12943f317cb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1bf9bf1a3c_7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11bf9bf1a3c_7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1bf9bf1a3c_7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3" name="Google Shape;1093;g11bf9bf1a3c_7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954737aa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g12954737aa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2" name="Google Shape;3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>
              <a:solidFill>
                <a:srgbClr val="73737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999083aa3_4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2999083aa3_4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&amp; Contents">
  <p:cSld name="9_Images &amp; Conten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/>
          <p:nvPr>
            <p:ph idx="2" type="pic"/>
          </p:nvPr>
        </p:nvSpPr>
        <p:spPr>
          <a:xfrm>
            <a:off x="1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  <a:defRPr b="0"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6"/>
          <p:cNvSpPr/>
          <p:nvPr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/>
          <p:nvPr>
            <p:ph idx="2" type="pic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36"/>
          <p:cNvSpPr/>
          <p:nvPr>
            <p:ph idx="3" type="pic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36"/>
          <p:cNvSpPr/>
          <p:nvPr>
            <p:ph idx="4" type="pic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40" name="Google Shape;40;p36"/>
          <p:cNvGrpSpPr/>
          <p:nvPr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41" name="Google Shape;41;p36"/>
            <p:cNvSpPr/>
            <p:nvPr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36"/>
          <p:cNvGrpSpPr/>
          <p:nvPr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44" name="Google Shape;44;p36"/>
            <p:cNvSpPr/>
            <p:nvPr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36"/>
          <p:cNvGrpSpPr/>
          <p:nvPr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47" name="Google Shape;47;p36"/>
            <p:cNvSpPr/>
            <p:nvPr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36"/>
          <p:cNvSpPr/>
          <p:nvPr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8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8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8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6" name="Google Shape;96;p8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idx="1" type="body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  <a:defRPr b="0" sz="5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8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layout">
  <p:cSld name="1_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2" name="Google Shape;142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7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7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7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7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yle slide layout">
  <p:cSld name="Style slide layout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7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3" name="Google Shape;173;p7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7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7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7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9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6" name="Google Shape;206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9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9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8" name="Google Shape;218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/>
          <p:nvPr/>
        </p:nvSpPr>
        <p:spPr>
          <a:xfrm>
            <a:off x="1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0"/>
          <p:cNvSpPr/>
          <p:nvPr>
            <p:ph idx="2" type="pic"/>
          </p:nvPr>
        </p:nvSpPr>
        <p:spPr>
          <a:xfrm>
            <a:off x="5534030" y="3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9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9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9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9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9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9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9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9" name="Google Shape;249;p9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9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7" name="Google Shape;257;p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0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10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0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Images &amp; Contents">
  <p:cSld name="26_Images &amp; Conten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/>
          <p:nvPr>
            <p:ph idx="2" type="pic"/>
          </p:nvPr>
        </p:nvSpPr>
        <p:spPr>
          <a:xfrm>
            <a:off x="4637014" y="0"/>
            <a:ext cx="75549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yle slide layout">
  <p:cSld name="Style slide layout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>
            <p:ph idx="1" type="body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55"/>
          <p:cNvSpPr/>
          <p:nvPr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5"/>
          <p:cNvSpPr/>
          <p:nvPr>
            <p:ph idx="2" type="pic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3" name="Google Shape;283;p55"/>
          <p:cNvSpPr/>
          <p:nvPr>
            <p:ph idx="3" type="pic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4" name="Google Shape;284;p55"/>
          <p:cNvSpPr/>
          <p:nvPr>
            <p:ph idx="4" type="pic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285" name="Google Shape;285;p55"/>
          <p:cNvGrpSpPr/>
          <p:nvPr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86" name="Google Shape;286;p55"/>
            <p:cNvSpPr/>
            <p:nvPr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5"/>
            <p:cNvSpPr/>
            <p:nvPr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55"/>
          <p:cNvGrpSpPr/>
          <p:nvPr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89" name="Google Shape;289;p55"/>
            <p:cNvSpPr/>
            <p:nvPr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5"/>
            <p:cNvSpPr/>
            <p:nvPr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55"/>
          <p:cNvGrpSpPr/>
          <p:nvPr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92" name="Google Shape;292;p55"/>
            <p:cNvSpPr/>
            <p:nvPr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5"/>
            <p:cNvSpPr/>
            <p:nvPr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55"/>
          <p:cNvSpPr/>
          <p:nvPr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6"/>
          <p:cNvSpPr txBox="1"/>
          <p:nvPr>
            <p:ph idx="1" type="body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56"/>
          <p:cNvSpPr/>
          <p:nvPr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6"/>
          <p:cNvSpPr/>
          <p:nvPr/>
        </p:nvSpPr>
        <p:spPr>
          <a:xfrm>
            <a:off x="7723676" y="1530984"/>
            <a:ext cx="2780705" cy="2263469"/>
          </a:xfrm>
          <a:custGeom>
            <a:rect b="b" l="l" r="r" t="t"/>
            <a:pathLst>
              <a:path extrusionOk="0" h="2019660" w="2481182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6"/>
          <p:cNvSpPr/>
          <p:nvPr/>
        </p:nvSpPr>
        <p:spPr>
          <a:xfrm rot="10800000">
            <a:off x="1518939" y="4358054"/>
            <a:ext cx="3392680" cy="1877283"/>
          </a:xfrm>
          <a:custGeom>
            <a:rect b="b" l="l" r="r" t="t"/>
            <a:pathLst>
              <a:path extrusionOk="0" h="1391026" w="2513902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6"/>
          <p:cNvSpPr/>
          <p:nvPr>
            <p:ph idx="2" type="pic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1" name="Google Shape;301;p56"/>
          <p:cNvSpPr/>
          <p:nvPr>
            <p:ph idx="3" type="pic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 slide layout">
  <p:cSld name="5_image slide layou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/>
          <p:nvPr>
            <p:ph idx="2" type="pic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 slide layout">
  <p:cSld name="6_image slide layou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/>
          <p:nvPr>
            <p:ph idx="2" type="pic"/>
          </p:nvPr>
        </p:nvSpPr>
        <p:spPr>
          <a:xfrm>
            <a:off x="6364637" y="944834"/>
            <a:ext cx="4968333" cy="49683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 slide layout">
  <p:cSld name="4_image slide layou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/>
          <p:nvPr>
            <p:ph idx="2" type="pic"/>
          </p:nvPr>
        </p:nvSpPr>
        <p:spPr>
          <a:xfrm>
            <a:off x="5622521" y="0"/>
            <a:ext cx="65694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Images &amp; Contents Layout">
  <p:cSld name="52_Images &amp; Contents Layou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/>
          <p:nvPr>
            <p:ph idx="2" type="pic"/>
          </p:nvPr>
        </p:nvSpPr>
        <p:spPr>
          <a:xfrm>
            <a:off x="5164510" y="635635"/>
            <a:ext cx="6379790" cy="55867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 slide layout">
  <p:cSld name="5_image slide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/>
          <p:nvPr>
            <p:ph idx="2" type="pic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2"/>
          <p:cNvSpPr/>
          <p:nvPr/>
        </p:nvSpPr>
        <p:spPr>
          <a:xfrm>
            <a:off x="1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2"/>
          <p:cNvSpPr/>
          <p:nvPr>
            <p:ph idx="2" type="pic"/>
          </p:nvPr>
        </p:nvSpPr>
        <p:spPr>
          <a:xfrm>
            <a:off x="5534030" y="3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Images &amp; Contents">
  <p:cSld name="26_Images &amp; Content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/>
          <p:nvPr>
            <p:ph idx="2" type="pic"/>
          </p:nvPr>
        </p:nvSpPr>
        <p:spPr>
          <a:xfrm>
            <a:off x="4637014" y="0"/>
            <a:ext cx="75549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&amp; Contents">
  <p:cSld name="9_Images &amp; Content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4"/>
          <p:cNvSpPr/>
          <p:nvPr>
            <p:ph idx="2" type="pic"/>
          </p:nvPr>
        </p:nvSpPr>
        <p:spPr>
          <a:xfrm>
            <a:off x="1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캡션 있는 콘텐츠">
  <p:cSld name="13_캡션 있는 콘텐츠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5"/>
          <p:cNvSpPr/>
          <p:nvPr>
            <p:ph idx="2" type="pic"/>
          </p:nvPr>
        </p:nvSpPr>
        <p:spPr>
          <a:xfrm>
            <a:off x="452313" y="181904"/>
            <a:ext cx="6998756" cy="647129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Images &amp; Contents Layout">
  <p:cSld name="24_Images &amp; Contents Layou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7"/>
          <p:cNvSpPr/>
          <p:nvPr>
            <p:ph idx="2" type="pic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5" name="Google Shape;325;p67"/>
          <p:cNvSpPr/>
          <p:nvPr>
            <p:ph idx="3" type="pic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6" name="Google Shape;326;p67"/>
          <p:cNvSpPr/>
          <p:nvPr>
            <p:ph idx="4" type="pic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68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8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8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8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8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8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8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 slide layout">
  <p:cSld name="4_image slide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/>
          <p:nvPr>
            <p:ph idx="2" type="pic"/>
          </p:nvPr>
        </p:nvSpPr>
        <p:spPr>
          <a:xfrm>
            <a:off x="5622521" y="0"/>
            <a:ext cx="65694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 slide layout">
  <p:cSld name="6_image slide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/>
          <p:nvPr>
            <p:ph idx="2" type="pic"/>
          </p:nvPr>
        </p:nvSpPr>
        <p:spPr>
          <a:xfrm>
            <a:off x="6364637" y="944834"/>
            <a:ext cx="4968333" cy="49683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6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free-powerpoint-templates-design.com/" TargetMode="External"/><Relationship Id="rId4" Type="http://schemas.openxmlformats.org/officeDocument/2006/relationships/hyperlink" Target="http://www.free-powerpoint-templates-design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bf9bf1a3c_8_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Perhatian - Perhatian..</a:t>
            </a:r>
            <a:endParaRPr b="1" i="0" sz="25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Kami, kelompok 5, sangat membutuhkan dukungan kalian semua dengan cara berpartisipasi dalam presentasi kami.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Dalam presentasi kami kali ini, </a:t>
            </a:r>
            <a:r>
              <a:rPr b="1" i="0" lang="en-US" sz="2200" u="sng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para juri dan audience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berperan sebagai sebuah </a:t>
            </a:r>
            <a:r>
              <a:rPr b="1" i="0" lang="en-US" sz="2200" u="sng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anak perusahaan penyalur kerja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yang baru saja buka, dan </a:t>
            </a:r>
            <a:r>
              <a:rPr b="0" i="0" lang="en-US" sz="2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bergerak dalam perekrutan </a:t>
            </a:r>
            <a:r>
              <a:rPr b="1" i="0" lang="en-US" sz="2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khusus</a:t>
            </a:r>
            <a:r>
              <a:rPr b="0" i="0" lang="en-US" sz="2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bidang Data Scientist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Anda menyiapkan Data Scientist baru untuk perusahaan client-client Anda, karena sekarang ini, permintaan akan Data Scientist (dari client Anda) sangatlah tinggi.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: 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Anda baru saja melakukan </a:t>
            </a:r>
            <a:r>
              <a:rPr b="1" i="0" lang="en-US" sz="2200" u="sng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pelatihan dan penyaluran kandidat ke perusahaan client Anda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pada batch pertama, namun hasilnya kurang memuaskan karena mengalami kerugian yang disebabkan oleh </a:t>
            </a:r>
            <a:r>
              <a:rPr b="0" i="0" lang="en-US" sz="2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rendahnya conversion rate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Kelompok kami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berperan sebagai sebuah </a:t>
            </a:r>
            <a:r>
              <a:rPr b="1" i="0" lang="en-US" sz="2200" u="sng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perusahaan konsultan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dalam bidang recruitment. </a:t>
            </a:r>
            <a:r>
              <a:rPr b="1" i="0" lang="en-US" sz="22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Anda sedang menyewa jasa konsultasi dari kami</a:t>
            </a: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untuk menangani masalah kerugian perusahaan Anda pada batch pertama. 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Kami akan bekerja segiat mungkin untuk memecahkan masalah Anda dan mencoba untuk meningkatkan conversion rate serta keuntungan dari perusahaan Anda. :)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762" l="73814" r="0" t="14769"/>
          <a:stretch/>
        </p:blipFill>
        <p:spPr>
          <a:xfrm>
            <a:off x="247981" y="244100"/>
            <a:ext cx="11696053" cy="63697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66" name="Google Shape;466;p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4762" l="18898" r="22968" t="14769"/>
          <a:stretch/>
        </p:blipFill>
        <p:spPr>
          <a:xfrm>
            <a:off x="247975" y="244100"/>
            <a:ext cx="6799623" cy="63697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67" name="Google Shape;467;p8"/>
          <p:cNvSpPr/>
          <p:nvPr/>
        </p:nvSpPr>
        <p:spPr>
          <a:xfrm>
            <a:off x="7112001" y="431500"/>
            <a:ext cx="4619100" cy="5994900"/>
          </a:xfrm>
          <a:prstGeom prst="roundRect">
            <a:avLst>
              <a:gd fmla="val 4790" name="adj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"/>
          <p:cNvSpPr txBox="1"/>
          <p:nvPr/>
        </p:nvSpPr>
        <p:spPr>
          <a:xfrm>
            <a:off x="7111997" y="2342818"/>
            <a:ext cx="2708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Bagaimana Kami dalam membantu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Perusahaan Ini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8"/>
          <p:cNvSpPr txBox="1"/>
          <p:nvPr/>
        </p:nvSpPr>
        <p:spPr>
          <a:xfrm>
            <a:off x="9820236" y="1462886"/>
            <a:ext cx="21204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1"/>
              <a:buFont typeface="Arial"/>
              <a:buNone/>
            </a:pPr>
            <a:r>
              <a:rPr b="1" i="0" lang="en-US" sz="20001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0001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3682770" y="5182946"/>
            <a:ext cx="828000" cy="828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7731371" y="5315983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3155494" y="3163449"/>
            <a:ext cx="828000" cy="82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>
            <p:ph idx="1" type="body"/>
          </p:nvPr>
        </p:nvSpPr>
        <p:spPr>
          <a:xfrm>
            <a:off x="309404" y="442405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1" lang="en-US">
                <a:solidFill>
                  <a:schemeClr val="accent1"/>
                </a:solidFill>
              </a:rPr>
              <a:t>Objective</a:t>
            </a:r>
            <a:r>
              <a:rPr lang="en-US"/>
              <a:t> </a:t>
            </a:r>
            <a:r>
              <a:rPr lang="en-US">
                <a:solidFill>
                  <a:srgbClr val="D5A6BD"/>
                </a:solidFill>
              </a:rPr>
              <a:t>&amp;</a:t>
            </a:r>
            <a:r>
              <a:rPr lang="en-US"/>
              <a:t> </a:t>
            </a:r>
            <a:r>
              <a:rPr b="1" lang="en-US"/>
              <a:t>Tujuan</a:t>
            </a:r>
            <a:endParaRPr b="1"/>
          </a:p>
        </p:txBody>
      </p:sp>
      <p:sp>
        <p:nvSpPr>
          <p:cNvPr id="478" name="Google Shape;478;p10"/>
          <p:cNvSpPr txBox="1"/>
          <p:nvPr/>
        </p:nvSpPr>
        <p:spPr>
          <a:xfrm>
            <a:off x="9278495" y="3106043"/>
            <a:ext cx="2629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Memprediksi  kandidat yang benar-benar ingin beralih menjadi Data Scientist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574766" y="3010067"/>
            <a:ext cx="2602500" cy="10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Mengevaluasi training batch-batch sebelumnya dan memberikan saran untuk batch selanjutnya.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925156" y="5066338"/>
            <a:ext cx="280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Memahami karakterisasi kandidat training yang  serius mencari pekerjaan (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Seeker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0"/>
          <p:cNvSpPr txBox="1"/>
          <p:nvPr/>
        </p:nvSpPr>
        <p:spPr>
          <a:xfrm>
            <a:off x="8571918" y="5142538"/>
            <a:ext cx="2943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Meningkatkan efisiensi dan efektivitas perusahaan dalam mencari kandidat Data Scientist baru.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0"/>
          <p:cNvSpPr txBox="1"/>
          <p:nvPr/>
        </p:nvSpPr>
        <p:spPr>
          <a:xfrm>
            <a:off x="9327158" y="1496564"/>
            <a:ext cx="306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3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0"/>
          <p:cNvSpPr txBox="1"/>
          <p:nvPr/>
        </p:nvSpPr>
        <p:spPr>
          <a:xfrm>
            <a:off x="117413" y="1648978"/>
            <a:ext cx="30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1" i="0" sz="3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0"/>
          <p:cNvSpPr/>
          <p:nvPr/>
        </p:nvSpPr>
        <p:spPr>
          <a:xfrm rot="2700000">
            <a:off x="8942843" y="1986512"/>
            <a:ext cx="375898" cy="375898"/>
          </a:xfrm>
          <a:prstGeom prst="corner">
            <a:avLst>
              <a:gd fmla="val 20835" name="adj1"/>
              <a:gd fmla="val 24335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0"/>
          <p:cNvSpPr/>
          <p:nvPr/>
        </p:nvSpPr>
        <p:spPr>
          <a:xfrm rot="-8100000">
            <a:off x="3217411" y="1834036"/>
            <a:ext cx="375898" cy="375898"/>
          </a:xfrm>
          <a:prstGeom prst="corner">
            <a:avLst>
              <a:gd fmla="val 20835" name="adj1"/>
              <a:gd fmla="val 24335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483279" y="3243667"/>
            <a:ext cx="828000" cy="828000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0"/>
          <p:cNvSpPr/>
          <p:nvPr/>
        </p:nvSpPr>
        <p:spPr>
          <a:xfrm flipH="1">
            <a:off x="8694680" y="3523695"/>
            <a:ext cx="394151" cy="3251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0"/>
          <p:cNvSpPr/>
          <p:nvPr/>
        </p:nvSpPr>
        <p:spPr>
          <a:xfrm rot="-2816489">
            <a:off x="3390730" y="3389121"/>
            <a:ext cx="377201" cy="373265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7961088" y="5500157"/>
            <a:ext cx="405000" cy="405000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3942267" y="5452258"/>
            <a:ext cx="366485" cy="306353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10"/>
          <p:cNvGrpSpPr/>
          <p:nvPr/>
        </p:nvGrpSpPr>
        <p:grpSpPr>
          <a:xfrm>
            <a:off x="3741787" y="2123101"/>
            <a:ext cx="4971181" cy="4041850"/>
            <a:chOff x="1914525" y="1276351"/>
            <a:chExt cx="5333999" cy="4336841"/>
          </a:xfrm>
        </p:grpSpPr>
        <p:sp>
          <p:nvSpPr>
            <p:cNvPr id="492" name="Google Shape;492;p10"/>
            <p:cNvSpPr/>
            <p:nvPr/>
          </p:nvSpPr>
          <p:spPr>
            <a:xfrm>
              <a:off x="3587126" y="1400175"/>
              <a:ext cx="3661398" cy="3028950"/>
            </a:xfrm>
            <a:custGeom>
              <a:rect b="b" l="l" r="r" t="t"/>
              <a:pathLst>
                <a:path extrusionOk="0" h="3028950" w="3661398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1914525" y="1276351"/>
              <a:ext cx="4300729" cy="4336841"/>
            </a:xfrm>
            <a:custGeom>
              <a:rect b="b" l="l" r="r" t="t"/>
              <a:pathLst>
                <a:path extrusionOk="0" h="4336841" w="4300729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979453" y="4301052"/>
              <a:ext cx="1379276" cy="1206796"/>
            </a:xfrm>
            <a:custGeom>
              <a:rect b="b" l="l" r="r" t="t"/>
              <a:pathLst>
                <a:path extrusionOk="0" h="1206796" w="137927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91" l="16063" r="13542" t="1506"/>
          <a:stretch/>
        </p:blipFill>
        <p:spPr>
          <a:xfrm>
            <a:off x="3646725" y="16850"/>
            <a:ext cx="858227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00" name="Google Shape;500;p1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10287000" w="18288000">
                <a:moveTo>
                  <a:pt x="10244184" y="8746079"/>
                </a:moveTo>
                <a:cubicBezTo>
                  <a:pt x="10095066" y="8746079"/>
                  <a:pt x="9974184" y="8866963"/>
                  <a:pt x="9974184" y="9016079"/>
                </a:cubicBezTo>
                <a:cubicBezTo>
                  <a:pt x="9974184" y="9165195"/>
                  <a:pt x="10095066" y="9286079"/>
                  <a:pt x="10244184" y="9286079"/>
                </a:cubicBezTo>
                <a:lnTo>
                  <a:pt x="10616757" y="9286079"/>
                </a:lnTo>
                <a:cubicBezTo>
                  <a:pt x="10765875" y="9286079"/>
                  <a:pt x="10886757" y="9165195"/>
                  <a:pt x="10886757" y="9016079"/>
                </a:cubicBezTo>
                <a:cubicBezTo>
                  <a:pt x="10886757" y="8866963"/>
                  <a:pt x="10765875" y="8746079"/>
                  <a:pt x="10616757" y="8746079"/>
                </a:cubicBezTo>
                <a:close/>
                <a:moveTo>
                  <a:pt x="7916068" y="7111157"/>
                </a:moveTo>
                <a:cubicBezTo>
                  <a:pt x="7766950" y="7111157"/>
                  <a:pt x="7646066" y="7232040"/>
                  <a:pt x="7646066" y="7381156"/>
                </a:cubicBezTo>
                <a:cubicBezTo>
                  <a:pt x="7646066" y="7530273"/>
                  <a:pt x="7766950" y="7651156"/>
                  <a:pt x="7916068" y="7651156"/>
                </a:cubicBezTo>
                <a:lnTo>
                  <a:pt x="8288640" y="7651156"/>
                </a:lnTo>
                <a:cubicBezTo>
                  <a:pt x="8437756" y="7651156"/>
                  <a:pt x="8558639" y="7530273"/>
                  <a:pt x="8558639" y="7381156"/>
                </a:cubicBezTo>
                <a:cubicBezTo>
                  <a:pt x="8558639" y="7232040"/>
                  <a:pt x="8437756" y="7111157"/>
                  <a:pt x="8288640" y="7111157"/>
                </a:cubicBezTo>
                <a:close/>
                <a:moveTo>
                  <a:pt x="17857466" y="6599630"/>
                </a:moveTo>
                <a:lnTo>
                  <a:pt x="18288000" y="6599630"/>
                </a:lnTo>
                <a:lnTo>
                  <a:pt x="18288000" y="6601285"/>
                </a:lnTo>
                <a:lnTo>
                  <a:pt x="17856710" y="6601285"/>
                </a:lnTo>
                <a:close/>
                <a:moveTo>
                  <a:pt x="18166506" y="5474738"/>
                </a:moveTo>
                <a:lnTo>
                  <a:pt x="18288000" y="5474738"/>
                </a:lnTo>
                <a:lnTo>
                  <a:pt x="18288000" y="6059630"/>
                </a:lnTo>
                <a:lnTo>
                  <a:pt x="18046092" y="6059630"/>
                </a:lnTo>
                <a:lnTo>
                  <a:pt x="18152328" y="5588224"/>
                </a:lnTo>
                <a:close/>
                <a:moveTo>
                  <a:pt x="18219124" y="4929623"/>
                </a:moveTo>
                <a:lnTo>
                  <a:pt x="18288000" y="4929623"/>
                </a:lnTo>
                <a:lnTo>
                  <a:pt x="18288000" y="4934738"/>
                </a:lnTo>
                <a:lnTo>
                  <a:pt x="18218968" y="4934738"/>
                </a:lnTo>
                <a:close/>
                <a:moveTo>
                  <a:pt x="18217220" y="4384510"/>
                </a:moveTo>
                <a:lnTo>
                  <a:pt x="18288000" y="4384510"/>
                </a:lnTo>
                <a:lnTo>
                  <a:pt x="18288000" y="4389625"/>
                </a:lnTo>
                <a:lnTo>
                  <a:pt x="18217532" y="4389625"/>
                </a:lnTo>
                <a:close/>
                <a:moveTo>
                  <a:pt x="5999551" y="4361301"/>
                </a:moveTo>
                <a:cubicBezTo>
                  <a:pt x="5850435" y="4361301"/>
                  <a:pt x="5729552" y="4482185"/>
                  <a:pt x="5729552" y="4631301"/>
                </a:cubicBezTo>
                <a:cubicBezTo>
                  <a:pt x="5729552" y="4780418"/>
                  <a:pt x="5850435" y="4901301"/>
                  <a:pt x="5999551" y="4901301"/>
                </a:cubicBezTo>
                <a:lnTo>
                  <a:pt x="6228135" y="4901301"/>
                </a:lnTo>
                <a:cubicBezTo>
                  <a:pt x="6377253" y="4901301"/>
                  <a:pt x="6498136" y="4780418"/>
                  <a:pt x="6498136" y="4631301"/>
                </a:cubicBezTo>
                <a:cubicBezTo>
                  <a:pt x="6498136" y="4482185"/>
                  <a:pt x="6377253" y="4361301"/>
                  <a:pt x="6228135" y="4361301"/>
                </a:cubicBezTo>
                <a:close/>
                <a:moveTo>
                  <a:pt x="18163112" y="3839395"/>
                </a:moveTo>
                <a:lnTo>
                  <a:pt x="18288000" y="3839395"/>
                </a:lnTo>
                <a:lnTo>
                  <a:pt x="18288000" y="3844510"/>
                </a:lnTo>
                <a:lnTo>
                  <a:pt x="18163882" y="3844510"/>
                </a:lnTo>
                <a:close/>
                <a:moveTo>
                  <a:pt x="18057438" y="3294280"/>
                </a:moveTo>
                <a:lnTo>
                  <a:pt x="18288000" y="3294280"/>
                </a:lnTo>
                <a:lnTo>
                  <a:pt x="18288000" y="3299395"/>
                </a:lnTo>
                <a:lnTo>
                  <a:pt x="18058674" y="3299395"/>
                </a:lnTo>
                <a:close/>
                <a:moveTo>
                  <a:pt x="17899292" y="2749163"/>
                </a:moveTo>
                <a:lnTo>
                  <a:pt x="18288000" y="2749163"/>
                </a:lnTo>
                <a:lnTo>
                  <a:pt x="18288000" y="2754280"/>
                </a:lnTo>
                <a:lnTo>
                  <a:pt x="17901006" y="2754280"/>
                </a:lnTo>
                <a:close/>
                <a:moveTo>
                  <a:pt x="17686150" y="2204051"/>
                </a:moveTo>
                <a:lnTo>
                  <a:pt x="18288000" y="2204051"/>
                </a:lnTo>
                <a:lnTo>
                  <a:pt x="18288000" y="2209166"/>
                </a:lnTo>
                <a:lnTo>
                  <a:pt x="17688366" y="2209166"/>
                </a:lnTo>
                <a:close/>
                <a:moveTo>
                  <a:pt x="6720629" y="1635726"/>
                </a:moveTo>
                <a:cubicBezTo>
                  <a:pt x="6571511" y="1635726"/>
                  <a:pt x="6450628" y="1756610"/>
                  <a:pt x="6450628" y="1905726"/>
                </a:cubicBezTo>
                <a:cubicBezTo>
                  <a:pt x="6450628" y="2054843"/>
                  <a:pt x="6571511" y="2175726"/>
                  <a:pt x="6720629" y="2175726"/>
                </a:cubicBezTo>
                <a:lnTo>
                  <a:pt x="6949216" y="2175726"/>
                </a:lnTo>
                <a:cubicBezTo>
                  <a:pt x="7098331" y="2175726"/>
                  <a:pt x="7219212" y="2054843"/>
                  <a:pt x="7219212" y="1905726"/>
                </a:cubicBezTo>
                <a:cubicBezTo>
                  <a:pt x="7219212" y="1756610"/>
                  <a:pt x="7098331" y="1635726"/>
                  <a:pt x="6949216" y="1635726"/>
                </a:cubicBezTo>
                <a:close/>
                <a:moveTo>
                  <a:pt x="18288000" y="39423"/>
                </a:moveTo>
                <a:lnTo>
                  <a:pt x="18288000" y="1664051"/>
                </a:lnTo>
                <a:lnTo>
                  <a:pt x="17416408" y="1664051"/>
                </a:lnTo>
                <a:lnTo>
                  <a:pt x="17413652" y="1658936"/>
                </a:lnTo>
                <a:lnTo>
                  <a:pt x="17817372" y="1658936"/>
                </a:lnTo>
                <a:cubicBezTo>
                  <a:pt x="17966488" y="1658936"/>
                  <a:pt x="18087372" y="1538053"/>
                  <a:pt x="18087372" y="1388936"/>
                </a:cubicBezTo>
                <a:cubicBezTo>
                  <a:pt x="18087372" y="1239820"/>
                  <a:pt x="17966488" y="1118936"/>
                  <a:pt x="17817372" y="1118936"/>
                </a:cubicBezTo>
                <a:lnTo>
                  <a:pt x="17125628" y="1118936"/>
                </a:lnTo>
                <a:lnTo>
                  <a:pt x="17125628" y="1089147"/>
                </a:lnTo>
                <a:lnTo>
                  <a:pt x="17144716" y="1081652"/>
                </a:lnTo>
                <a:cubicBezTo>
                  <a:pt x="17222652" y="1034297"/>
                  <a:pt x="17274712" y="948599"/>
                  <a:pt x="17274712" y="850742"/>
                </a:cubicBezTo>
                <a:cubicBezTo>
                  <a:pt x="17274712" y="752884"/>
                  <a:pt x="17222652" y="667185"/>
                  <a:pt x="17144716" y="619830"/>
                </a:cubicBezTo>
                <a:lnTo>
                  <a:pt x="17125628" y="610351"/>
                </a:lnTo>
                <a:lnTo>
                  <a:pt x="17125628" y="582035"/>
                </a:lnTo>
                <a:lnTo>
                  <a:pt x="17626964" y="582035"/>
                </a:lnTo>
                <a:cubicBezTo>
                  <a:pt x="17776082" y="582035"/>
                  <a:pt x="17896964" y="461152"/>
                  <a:pt x="17896964" y="312035"/>
                </a:cubicBezTo>
                <a:cubicBezTo>
                  <a:pt x="17896964" y="181558"/>
                  <a:pt x="17804414" y="72697"/>
                  <a:pt x="17681380" y="47521"/>
                </a:cubicBezTo>
                <a:lnTo>
                  <a:pt x="17639832" y="43333"/>
                </a:lnTo>
                <a:lnTo>
                  <a:pt x="18249218" y="43333"/>
                </a:lnTo>
                <a:close/>
                <a:moveTo>
                  <a:pt x="0" y="0"/>
                </a:moveTo>
                <a:lnTo>
                  <a:pt x="8764198" y="0"/>
                </a:lnTo>
                <a:lnTo>
                  <a:pt x="8774225" y="3113"/>
                </a:lnTo>
                <a:cubicBezTo>
                  <a:pt x="8791801" y="6709"/>
                  <a:pt x="8810000" y="8598"/>
                  <a:pt x="8828639" y="8598"/>
                </a:cubicBezTo>
                <a:lnTo>
                  <a:pt x="9329976" y="8598"/>
                </a:lnTo>
                <a:lnTo>
                  <a:pt x="9329976" y="36914"/>
                </a:lnTo>
                <a:lnTo>
                  <a:pt x="9310888" y="46393"/>
                </a:lnTo>
                <a:cubicBezTo>
                  <a:pt x="9232952" y="93749"/>
                  <a:pt x="9180892" y="179447"/>
                  <a:pt x="9180892" y="277305"/>
                </a:cubicBezTo>
                <a:cubicBezTo>
                  <a:pt x="9180892" y="375162"/>
                  <a:pt x="9232952" y="460860"/>
                  <a:pt x="9310888" y="508215"/>
                </a:cubicBezTo>
                <a:lnTo>
                  <a:pt x="9329976" y="515710"/>
                </a:lnTo>
                <a:lnTo>
                  <a:pt x="9329976" y="545499"/>
                </a:lnTo>
                <a:lnTo>
                  <a:pt x="8638232" y="545499"/>
                </a:lnTo>
                <a:cubicBezTo>
                  <a:pt x="8489116" y="545499"/>
                  <a:pt x="8368234" y="666383"/>
                  <a:pt x="8368234" y="815499"/>
                </a:cubicBezTo>
                <a:cubicBezTo>
                  <a:pt x="8368234" y="927337"/>
                  <a:pt x="8436230" y="1023293"/>
                  <a:pt x="8533137" y="1064281"/>
                </a:cubicBezTo>
                <a:lnTo>
                  <a:pt x="8542736" y="1067261"/>
                </a:lnTo>
                <a:lnTo>
                  <a:pt x="8542736" y="1090614"/>
                </a:lnTo>
                <a:lnTo>
                  <a:pt x="7596088" y="1090614"/>
                </a:lnTo>
                <a:cubicBezTo>
                  <a:pt x="7446970" y="1090614"/>
                  <a:pt x="7326086" y="1211498"/>
                  <a:pt x="7326086" y="1360614"/>
                </a:cubicBezTo>
                <a:cubicBezTo>
                  <a:pt x="7326086" y="1509731"/>
                  <a:pt x="7446970" y="1630614"/>
                  <a:pt x="7596088" y="1630614"/>
                </a:cubicBezTo>
                <a:lnTo>
                  <a:pt x="8074616" y="1630614"/>
                </a:lnTo>
                <a:lnTo>
                  <a:pt x="8074616" y="1640018"/>
                </a:lnTo>
                <a:lnTo>
                  <a:pt x="8062746" y="1641215"/>
                </a:lnTo>
                <a:cubicBezTo>
                  <a:pt x="7939714" y="1666391"/>
                  <a:pt x="7847163" y="1775253"/>
                  <a:pt x="7847163" y="1905728"/>
                </a:cubicBezTo>
                <a:cubicBezTo>
                  <a:pt x="7847163" y="2036206"/>
                  <a:pt x="7939714" y="2145065"/>
                  <a:pt x="8062746" y="2170241"/>
                </a:cubicBezTo>
                <a:lnTo>
                  <a:pt x="8074616" y="2171438"/>
                </a:lnTo>
                <a:lnTo>
                  <a:pt x="8074616" y="2180843"/>
                </a:lnTo>
                <a:lnTo>
                  <a:pt x="7095184" y="2180843"/>
                </a:lnTo>
                <a:cubicBezTo>
                  <a:pt x="6946069" y="2180843"/>
                  <a:pt x="6825183" y="2301726"/>
                  <a:pt x="6825183" y="2450844"/>
                </a:cubicBezTo>
                <a:cubicBezTo>
                  <a:pt x="6825183" y="2562681"/>
                  <a:pt x="6893182" y="2658637"/>
                  <a:pt x="6990089" y="2699625"/>
                </a:cubicBezTo>
                <a:lnTo>
                  <a:pt x="7039401" y="2714933"/>
                </a:lnTo>
                <a:lnTo>
                  <a:pt x="7039401" y="2725958"/>
                </a:lnTo>
                <a:lnTo>
                  <a:pt x="6073207" y="2725958"/>
                </a:lnTo>
                <a:cubicBezTo>
                  <a:pt x="5924094" y="2725958"/>
                  <a:pt x="5803205" y="2846841"/>
                  <a:pt x="5803205" y="2995958"/>
                </a:cubicBezTo>
                <a:cubicBezTo>
                  <a:pt x="5803205" y="3145074"/>
                  <a:pt x="5924094" y="3265958"/>
                  <a:pt x="6073207" y="3265958"/>
                </a:cubicBezTo>
                <a:lnTo>
                  <a:pt x="7039401" y="3265958"/>
                </a:lnTo>
                <a:lnTo>
                  <a:pt x="7039401" y="3287420"/>
                </a:lnTo>
                <a:lnTo>
                  <a:pt x="7023707" y="3292291"/>
                </a:lnTo>
                <a:cubicBezTo>
                  <a:pt x="6926801" y="3333279"/>
                  <a:pt x="6858804" y="3429236"/>
                  <a:pt x="6858804" y="3541073"/>
                </a:cubicBezTo>
                <a:cubicBezTo>
                  <a:pt x="6858804" y="3690189"/>
                  <a:pt x="6979687" y="3811073"/>
                  <a:pt x="7128803" y="3811073"/>
                </a:cubicBezTo>
                <a:lnTo>
                  <a:pt x="7322948" y="3811073"/>
                </a:lnTo>
                <a:lnTo>
                  <a:pt x="7322948" y="3856909"/>
                </a:lnTo>
                <a:lnTo>
                  <a:pt x="7313016" y="3862300"/>
                </a:lnTo>
                <a:cubicBezTo>
                  <a:pt x="7241197" y="3910820"/>
                  <a:pt x="7193976" y="3992990"/>
                  <a:pt x="7193976" y="4086188"/>
                </a:cubicBezTo>
                <a:cubicBezTo>
                  <a:pt x="7193976" y="4179385"/>
                  <a:pt x="7241197" y="4261554"/>
                  <a:pt x="7313016" y="4310075"/>
                </a:cubicBezTo>
                <a:lnTo>
                  <a:pt x="7322948" y="4315466"/>
                </a:lnTo>
                <a:lnTo>
                  <a:pt x="7322948" y="4361301"/>
                </a:lnTo>
                <a:lnTo>
                  <a:pt x="6911642" y="4361301"/>
                </a:lnTo>
                <a:cubicBezTo>
                  <a:pt x="6762524" y="4361301"/>
                  <a:pt x="6641641" y="4482185"/>
                  <a:pt x="6641641" y="4631301"/>
                </a:cubicBezTo>
                <a:cubicBezTo>
                  <a:pt x="6641641" y="4780418"/>
                  <a:pt x="6762524" y="4901301"/>
                  <a:pt x="6911642" y="4901301"/>
                </a:cubicBezTo>
                <a:lnTo>
                  <a:pt x="7497020" y="4901301"/>
                </a:lnTo>
                <a:lnTo>
                  <a:pt x="7475152" y="4903506"/>
                </a:lnTo>
                <a:cubicBezTo>
                  <a:pt x="7339644" y="4931235"/>
                  <a:pt x="7237711" y="5051132"/>
                  <a:pt x="7237711" y="5194837"/>
                </a:cubicBezTo>
                <a:cubicBezTo>
                  <a:pt x="7237711" y="5338543"/>
                  <a:pt x="7339644" y="5458440"/>
                  <a:pt x="7475152" y="5486169"/>
                </a:cubicBezTo>
                <a:lnTo>
                  <a:pt x="7475396" y="5486193"/>
                </a:lnTo>
                <a:lnTo>
                  <a:pt x="7307327" y="5486193"/>
                </a:lnTo>
                <a:cubicBezTo>
                  <a:pt x="7158208" y="5486193"/>
                  <a:pt x="7037325" y="5607077"/>
                  <a:pt x="7037325" y="5756193"/>
                </a:cubicBezTo>
                <a:cubicBezTo>
                  <a:pt x="7037325" y="5905310"/>
                  <a:pt x="7158208" y="6026193"/>
                  <a:pt x="7307327" y="6026193"/>
                </a:cubicBezTo>
                <a:lnTo>
                  <a:pt x="7318375" y="6026193"/>
                </a:lnTo>
                <a:lnTo>
                  <a:pt x="7318375" y="6027848"/>
                </a:lnTo>
                <a:lnTo>
                  <a:pt x="6408381" y="6027848"/>
                </a:lnTo>
                <a:cubicBezTo>
                  <a:pt x="6259266" y="6027848"/>
                  <a:pt x="6138377" y="6148731"/>
                  <a:pt x="6138377" y="6297848"/>
                </a:cubicBezTo>
                <a:cubicBezTo>
                  <a:pt x="6138377" y="6446964"/>
                  <a:pt x="6259266" y="6567848"/>
                  <a:pt x="6408381" y="6567848"/>
                </a:cubicBezTo>
                <a:lnTo>
                  <a:pt x="8870297" y="6567848"/>
                </a:lnTo>
                <a:lnTo>
                  <a:pt x="8871286" y="6569502"/>
                </a:lnTo>
                <a:lnTo>
                  <a:pt x="8638232" y="6569502"/>
                </a:lnTo>
                <a:cubicBezTo>
                  <a:pt x="8489116" y="6569502"/>
                  <a:pt x="8368234" y="6690386"/>
                  <a:pt x="8368234" y="6839502"/>
                </a:cubicBezTo>
                <a:cubicBezTo>
                  <a:pt x="8368234" y="6988619"/>
                  <a:pt x="8489116" y="7109502"/>
                  <a:pt x="8638232" y="7109502"/>
                </a:cubicBezTo>
                <a:lnTo>
                  <a:pt x="9244996" y="7109502"/>
                </a:lnTo>
                <a:lnTo>
                  <a:pt x="9246258" y="7111157"/>
                </a:lnTo>
                <a:lnTo>
                  <a:pt x="9012182" y="7111157"/>
                </a:lnTo>
                <a:cubicBezTo>
                  <a:pt x="8863066" y="7111157"/>
                  <a:pt x="8742182" y="7232040"/>
                  <a:pt x="8742182" y="7381156"/>
                </a:cubicBezTo>
                <a:cubicBezTo>
                  <a:pt x="8742182" y="7530273"/>
                  <a:pt x="8863066" y="7651156"/>
                  <a:pt x="9012182" y="7651156"/>
                </a:cubicBezTo>
                <a:lnTo>
                  <a:pt x="9787950" y="7651156"/>
                </a:lnTo>
                <a:lnTo>
                  <a:pt x="9789989" y="7652811"/>
                </a:lnTo>
                <a:lnTo>
                  <a:pt x="9369905" y="7652811"/>
                </a:lnTo>
                <a:cubicBezTo>
                  <a:pt x="9220788" y="7652811"/>
                  <a:pt x="9099905" y="7773694"/>
                  <a:pt x="9099905" y="7922811"/>
                </a:cubicBezTo>
                <a:cubicBezTo>
                  <a:pt x="9099905" y="8071928"/>
                  <a:pt x="9220788" y="8192811"/>
                  <a:pt x="9369905" y="8192811"/>
                </a:cubicBezTo>
                <a:lnTo>
                  <a:pt x="10001360" y="8192811"/>
                </a:lnTo>
                <a:lnTo>
                  <a:pt x="9929062" y="8207408"/>
                </a:lnTo>
                <a:cubicBezTo>
                  <a:pt x="9832156" y="8248396"/>
                  <a:pt x="9764158" y="8344353"/>
                  <a:pt x="9764158" y="8456190"/>
                </a:cubicBezTo>
                <a:cubicBezTo>
                  <a:pt x="9764158" y="8605306"/>
                  <a:pt x="9885041" y="8726190"/>
                  <a:pt x="10034158" y="8726190"/>
                </a:cubicBezTo>
                <a:lnTo>
                  <a:pt x="10800374" y="8726190"/>
                </a:lnTo>
                <a:lnTo>
                  <a:pt x="10804019" y="8728169"/>
                </a:lnTo>
                <a:cubicBezTo>
                  <a:pt x="10836322" y="8741832"/>
                  <a:pt x="10871836" y="8749387"/>
                  <a:pt x="10909116" y="8749387"/>
                </a:cubicBezTo>
                <a:lnTo>
                  <a:pt x="11573053" y="8749387"/>
                </a:lnTo>
                <a:lnTo>
                  <a:pt x="11526544" y="8777605"/>
                </a:lnTo>
                <a:lnTo>
                  <a:pt x="11502236" y="8804357"/>
                </a:lnTo>
                <a:lnTo>
                  <a:pt x="11499689" y="8805739"/>
                </a:lnTo>
                <a:cubicBezTo>
                  <a:pt x="11427869" y="8854260"/>
                  <a:pt x="11380649" y="8936430"/>
                  <a:pt x="11380649" y="9029627"/>
                </a:cubicBezTo>
                <a:cubicBezTo>
                  <a:pt x="11380649" y="9178743"/>
                  <a:pt x="11501532" y="9299627"/>
                  <a:pt x="11650649" y="9299627"/>
                </a:cubicBezTo>
                <a:lnTo>
                  <a:pt x="12043679" y="9299627"/>
                </a:lnTo>
                <a:lnTo>
                  <a:pt x="11989305" y="9310605"/>
                </a:lnTo>
                <a:cubicBezTo>
                  <a:pt x="11892397" y="9351593"/>
                  <a:pt x="11824401" y="9447549"/>
                  <a:pt x="11824401" y="9559387"/>
                </a:cubicBezTo>
                <a:cubicBezTo>
                  <a:pt x="11824401" y="9689864"/>
                  <a:pt x="11916953" y="9798725"/>
                  <a:pt x="12039987" y="9823901"/>
                </a:cubicBezTo>
                <a:lnTo>
                  <a:pt x="12080875" y="9828023"/>
                </a:lnTo>
                <a:lnTo>
                  <a:pt x="14770840" y="9828023"/>
                </a:lnTo>
                <a:lnTo>
                  <a:pt x="14811729" y="9823901"/>
                </a:lnTo>
                <a:cubicBezTo>
                  <a:pt x="14934764" y="9798725"/>
                  <a:pt x="15027315" y="9689864"/>
                  <a:pt x="15027315" y="9559387"/>
                </a:cubicBezTo>
                <a:cubicBezTo>
                  <a:pt x="15027315" y="9447549"/>
                  <a:pt x="14959318" y="9351593"/>
                  <a:pt x="14862411" y="9310605"/>
                </a:cubicBezTo>
                <a:lnTo>
                  <a:pt x="14808034" y="9299627"/>
                </a:lnTo>
                <a:lnTo>
                  <a:pt x="16421446" y="9299627"/>
                </a:lnTo>
                <a:cubicBezTo>
                  <a:pt x="16570563" y="9299627"/>
                  <a:pt x="16691446" y="9178743"/>
                  <a:pt x="16691446" y="9029627"/>
                </a:cubicBezTo>
                <a:cubicBezTo>
                  <a:pt x="16691446" y="8917790"/>
                  <a:pt x="16623448" y="8821833"/>
                  <a:pt x="16526542" y="8780845"/>
                </a:cubicBezTo>
                <a:lnTo>
                  <a:pt x="16454244" y="8766248"/>
                </a:lnTo>
                <a:lnTo>
                  <a:pt x="17085700" y="8766248"/>
                </a:lnTo>
                <a:cubicBezTo>
                  <a:pt x="17234816" y="8766248"/>
                  <a:pt x="17355700" y="8645365"/>
                  <a:pt x="17355700" y="8496248"/>
                </a:cubicBezTo>
                <a:cubicBezTo>
                  <a:pt x="17355700" y="8347131"/>
                  <a:pt x="17234816" y="8226248"/>
                  <a:pt x="17085700" y="8226248"/>
                </a:cubicBezTo>
                <a:lnTo>
                  <a:pt x="16665615" y="8226248"/>
                </a:lnTo>
                <a:lnTo>
                  <a:pt x="16667654" y="8224593"/>
                </a:lnTo>
                <a:lnTo>
                  <a:pt x="17443422" y="8224593"/>
                </a:lnTo>
                <a:cubicBezTo>
                  <a:pt x="17592538" y="8224593"/>
                  <a:pt x="17713422" y="8103710"/>
                  <a:pt x="17713422" y="7954593"/>
                </a:cubicBezTo>
                <a:cubicBezTo>
                  <a:pt x="17713422" y="7805477"/>
                  <a:pt x="17592538" y="7684594"/>
                  <a:pt x="17443422" y="7684594"/>
                </a:cubicBezTo>
                <a:lnTo>
                  <a:pt x="17209346" y="7684594"/>
                </a:lnTo>
                <a:lnTo>
                  <a:pt x="17210608" y="7682939"/>
                </a:lnTo>
                <a:lnTo>
                  <a:pt x="17817372" y="7682939"/>
                </a:lnTo>
                <a:cubicBezTo>
                  <a:pt x="17966488" y="7682939"/>
                  <a:pt x="18087372" y="7562056"/>
                  <a:pt x="18087372" y="7412939"/>
                </a:cubicBezTo>
                <a:cubicBezTo>
                  <a:pt x="18087372" y="7263823"/>
                  <a:pt x="17966488" y="7142939"/>
                  <a:pt x="17817372" y="7142939"/>
                </a:cubicBezTo>
                <a:lnTo>
                  <a:pt x="17584318" y="7142939"/>
                </a:lnTo>
                <a:lnTo>
                  <a:pt x="17585308" y="7141285"/>
                </a:lnTo>
                <a:lnTo>
                  <a:pt x="18288000" y="7141285"/>
                </a:lnTo>
                <a:lnTo>
                  <a:pt x="18288000" y="7684594"/>
                </a:lnTo>
                <a:lnTo>
                  <a:pt x="18166964" y="7684594"/>
                </a:lnTo>
                <a:cubicBezTo>
                  <a:pt x="18017848" y="7684594"/>
                  <a:pt x="17896964" y="7805477"/>
                  <a:pt x="17896964" y="7954593"/>
                </a:cubicBezTo>
                <a:cubicBezTo>
                  <a:pt x="17896964" y="8103710"/>
                  <a:pt x="18017848" y="8224593"/>
                  <a:pt x="18166964" y="8224593"/>
                </a:cubicBezTo>
                <a:lnTo>
                  <a:pt x="18288000" y="8224593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507C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"/>
          <p:cNvSpPr txBox="1"/>
          <p:nvPr/>
        </p:nvSpPr>
        <p:spPr>
          <a:xfrm>
            <a:off x="1910514" y="821774"/>
            <a:ext cx="2232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1"/>
          <p:cNvSpPr txBox="1"/>
          <p:nvPr/>
        </p:nvSpPr>
        <p:spPr>
          <a:xfrm>
            <a:off x="365415" y="807130"/>
            <a:ext cx="3877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3600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D0E3E4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r>
              <a:rPr b="1" i="0" lang="en-US" sz="5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Rate </a:t>
            </a:r>
            <a:r>
              <a:rPr b="1" i="1" lang="en-US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(%)</a:t>
            </a:r>
            <a:endParaRPr b="1" i="1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1"/>
          <p:cNvSpPr txBox="1"/>
          <p:nvPr/>
        </p:nvSpPr>
        <p:spPr>
          <a:xfrm>
            <a:off x="6386790" y="315730"/>
            <a:ext cx="54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36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Business Metrics</a:t>
            </a:r>
            <a:endParaRPr b="1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1"/>
          <p:cNvSpPr txBox="1"/>
          <p:nvPr/>
        </p:nvSpPr>
        <p:spPr>
          <a:xfrm>
            <a:off x="645298" y="2676300"/>
            <a:ext cx="24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Presentase kandidat yang akhirnya bergabung dengan perusahaan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1"/>
          <p:cNvSpPr/>
          <p:nvPr/>
        </p:nvSpPr>
        <p:spPr>
          <a:xfrm>
            <a:off x="406215" y="5095291"/>
            <a:ext cx="373361" cy="4941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1"/>
          <p:cNvSpPr txBox="1"/>
          <p:nvPr/>
        </p:nvSpPr>
        <p:spPr>
          <a:xfrm>
            <a:off x="1026310" y="5041150"/>
            <a:ext cx="4188600" cy="627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"/>
          <p:cNvSpPr txBox="1"/>
          <p:nvPr/>
        </p:nvSpPr>
        <p:spPr>
          <a:xfrm>
            <a:off x="1926795" y="1389817"/>
            <a:ext cx="300166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low conversion rate, this means that you're not getting a return on investment</a:t>
            </a:r>
            <a:r>
              <a:rPr b="0" i="0" lang="en-US" sz="3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2"/>
          <p:cNvSpPr txBox="1"/>
          <p:nvPr/>
        </p:nvSpPr>
        <p:spPr>
          <a:xfrm>
            <a:off x="429696" y="281542"/>
            <a:ext cx="1616081" cy="3170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1"/>
              <a:buFont typeface="Arial"/>
              <a:buNone/>
            </a:pPr>
            <a:r>
              <a:rPr b="1" i="0" lang="en-US" sz="20001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20001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2"/>
          <p:cNvSpPr txBox="1"/>
          <p:nvPr/>
        </p:nvSpPr>
        <p:spPr>
          <a:xfrm>
            <a:off x="1926795" y="4290690"/>
            <a:ext cx="2764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(Betterteam, 2021)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2"/>
          <p:cNvSpPr txBox="1"/>
          <p:nvPr/>
        </p:nvSpPr>
        <p:spPr>
          <a:xfrm>
            <a:off x="-1" y="5486154"/>
            <a:ext cx="2764023" cy="420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Simple Portfolio</a:t>
            </a:r>
            <a:endParaRPr b="0" i="0" sz="21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2"/>
          <p:cNvSpPr txBox="1"/>
          <p:nvPr/>
        </p:nvSpPr>
        <p:spPr>
          <a:xfrm>
            <a:off x="-1" y="5945269"/>
            <a:ext cx="2764023" cy="420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Presentation</a:t>
            </a:r>
            <a:endParaRPr b="0" i="0" sz="213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059" r="23058" t="0"/>
          <a:stretch/>
        </p:blipFill>
        <p:spPr>
          <a:xfrm>
            <a:off x="5622521" y="0"/>
            <a:ext cx="656947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"/>
          <p:cNvSpPr txBox="1"/>
          <p:nvPr/>
        </p:nvSpPr>
        <p:spPr>
          <a:xfrm>
            <a:off x="4476865" y="5345772"/>
            <a:ext cx="1459223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"/>
          <p:cNvSpPr txBox="1"/>
          <p:nvPr/>
        </p:nvSpPr>
        <p:spPr>
          <a:xfrm>
            <a:off x="3226735" y="5000614"/>
            <a:ext cx="2724615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Faktor Eksternal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3"/>
          <p:cNvSpPr txBox="1"/>
          <p:nvPr/>
        </p:nvSpPr>
        <p:spPr>
          <a:xfrm>
            <a:off x="2085833" y="4136054"/>
            <a:ext cx="3091569" cy="799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Kita belum mengetahui faktor lain yang memotivasi kandidat untuk beralih pekerjaan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3"/>
          <p:cNvSpPr txBox="1"/>
          <p:nvPr/>
        </p:nvSpPr>
        <p:spPr>
          <a:xfrm>
            <a:off x="2123585" y="1224197"/>
            <a:ext cx="1459223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"/>
          <p:cNvSpPr txBox="1"/>
          <p:nvPr/>
        </p:nvSpPr>
        <p:spPr>
          <a:xfrm>
            <a:off x="2123585" y="1576807"/>
            <a:ext cx="2724615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Faktor Internal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"/>
          <p:cNvSpPr txBox="1"/>
          <p:nvPr/>
        </p:nvSpPr>
        <p:spPr>
          <a:xfrm>
            <a:off x="2694465" y="1921966"/>
            <a:ext cx="3091569" cy="799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Kita belum memahami profil para calon kandidat yang mengikuti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 rot="-5400000">
            <a:off x="-2973826" y="2456777"/>
            <a:ext cx="7435579" cy="1631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9989E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59989E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b="1" i="0" sz="9600" u="none" cap="none" strike="noStrike">
              <a:solidFill>
                <a:srgbClr val="5998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0125" y="1021725"/>
            <a:ext cx="497205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012" l="7589" r="14942" t="12323"/>
          <a:stretch/>
        </p:blipFill>
        <p:spPr>
          <a:xfrm rot="2080614">
            <a:off x="-778278" y="1852693"/>
            <a:ext cx="13408459" cy="42041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534" name="Google Shape;534;p14"/>
          <p:cNvSpPr/>
          <p:nvPr/>
        </p:nvSpPr>
        <p:spPr>
          <a:xfrm rot="10800000">
            <a:off x="3388963" y="-5"/>
            <a:ext cx="8803035" cy="685800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4"/>
          <p:cNvSpPr/>
          <p:nvPr/>
        </p:nvSpPr>
        <p:spPr>
          <a:xfrm rot="10800000">
            <a:off x="4287509" y="0"/>
            <a:ext cx="7904491" cy="615799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4"/>
          <p:cNvSpPr/>
          <p:nvPr/>
        </p:nvSpPr>
        <p:spPr>
          <a:xfrm rot="10800000">
            <a:off x="4512472" y="-2"/>
            <a:ext cx="7679526" cy="598273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4"/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4"/>
          <p:cNvSpPr txBox="1"/>
          <p:nvPr/>
        </p:nvSpPr>
        <p:spPr>
          <a:xfrm>
            <a:off x="7657601" y="1320821"/>
            <a:ext cx="3716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4"/>
          <p:cNvSpPr txBox="1"/>
          <p:nvPr/>
        </p:nvSpPr>
        <p:spPr>
          <a:xfrm>
            <a:off x="8835818" y="2136336"/>
            <a:ext cx="253815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Insight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4"/>
          <p:cNvSpPr/>
          <p:nvPr/>
        </p:nvSpPr>
        <p:spPr>
          <a:xfrm>
            <a:off x="-17093" y="2202945"/>
            <a:ext cx="6832118" cy="465505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4"/>
          <p:cNvSpPr/>
          <p:nvPr/>
        </p:nvSpPr>
        <p:spPr>
          <a:xfrm>
            <a:off x="-17095" y="2925159"/>
            <a:ext cx="5772133" cy="3932835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4"/>
          <p:cNvSpPr/>
          <p:nvPr/>
        </p:nvSpPr>
        <p:spPr>
          <a:xfrm>
            <a:off x="-17093" y="3101608"/>
            <a:ext cx="5513165" cy="3756388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4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/>
          <p:nvPr/>
        </p:nvSpPr>
        <p:spPr>
          <a:xfrm>
            <a:off x="0" y="209006"/>
            <a:ext cx="12192000" cy="6414900"/>
          </a:xfrm>
          <a:prstGeom prst="roundRect">
            <a:avLst>
              <a:gd fmla="val 4790" name="adj"/>
            </a:avLst>
          </a:prstGeom>
          <a:solidFill>
            <a:srgbClr val="39767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5"/>
          <p:cNvSpPr/>
          <p:nvPr/>
        </p:nvSpPr>
        <p:spPr>
          <a:xfrm>
            <a:off x="390532" y="293757"/>
            <a:ext cx="360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15"/>
          <p:cNvCxnSpPr>
            <a:stCxn id="551" idx="0"/>
          </p:cNvCxnSpPr>
          <p:nvPr/>
        </p:nvCxnSpPr>
        <p:spPr>
          <a:xfrm>
            <a:off x="629802" y="1150391"/>
            <a:ext cx="0" cy="52449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1" name="Google Shape;551;p15"/>
          <p:cNvSpPr/>
          <p:nvPr/>
        </p:nvSpPr>
        <p:spPr>
          <a:xfrm>
            <a:off x="521802" y="1150391"/>
            <a:ext cx="216000" cy="216000"/>
          </a:xfrm>
          <a:prstGeom prst="ellipse">
            <a:avLst/>
          </a:prstGeom>
          <a:solidFill>
            <a:srgbClr val="C2D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524556" y="2379076"/>
            <a:ext cx="216000" cy="216000"/>
          </a:xfrm>
          <a:prstGeom prst="ellipse">
            <a:avLst/>
          </a:prstGeom>
          <a:solidFill>
            <a:srgbClr val="C2D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15"/>
          <p:cNvGrpSpPr/>
          <p:nvPr/>
        </p:nvGrpSpPr>
        <p:grpSpPr>
          <a:xfrm>
            <a:off x="810433" y="1033888"/>
            <a:ext cx="4565873" cy="2350852"/>
            <a:chOff x="1464540" y="840466"/>
            <a:chExt cx="2883952" cy="2350852"/>
          </a:xfrm>
        </p:grpSpPr>
        <p:sp>
          <p:nvSpPr>
            <p:cNvPr id="554" name="Google Shape;554;p15"/>
            <p:cNvSpPr txBox="1"/>
            <p:nvPr/>
          </p:nvSpPr>
          <p:spPr>
            <a:xfrm>
              <a:off x="1464540" y="2129318"/>
              <a:ext cx="28803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Sebagian besar data bersifat kategorik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 kolom kategorikal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 kolom  numerikal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5"/>
            <p:cNvSpPr txBox="1"/>
            <p:nvPr/>
          </p:nvSpPr>
          <p:spPr>
            <a:xfrm>
              <a:off x="1468192" y="840466"/>
              <a:ext cx="2880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 terdiri dari 19158 baris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dan 14 kolom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15"/>
          <p:cNvSpPr/>
          <p:nvPr/>
        </p:nvSpPr>
        <p:spPr>
          <a:xfrm>
            <a:off x="5823847" y="749889"/>
            <a:ext cx="17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Variabel Target: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15"/>
          <p:cNvGrpSpPr/>
          <p:nvPr/>
        </p:nvGrpSpPr>
        <p:grpSpPr>
          <a:xfrm>
            <a:off x="5701864" y="1342392"/>
            <a:ext cx="1665841" cy="1377733"/>
            <a:chOff x="5701864" y="1113792"/>
            <a:chExt cx="1665841" cy="1377733"/>
          </a:xfrm>
        </p:grpSpPr>
        <p:grpSp>
          <p:nvGrpSpPr>
            <p:cNvPr id="558" name="Google Shape;558;p15"/>
            <p:cNvGrpSpPr/>
            <p:nvPr/>
          </p:nvGrpSpPr>
          <p:grpSpPr>
            <a:xfrm>
              <a:off x="5701864" y="1117155"/>
              <a:ext cx="1665841" cy="1374370"/>
              <a:chOff x="5701864" y="1117155"/>
              <a:chExt cx="1665841" cy="1374370"/>
            </a:xfrm>
          </p:grpSpPr>
          <p:grpSp>
            <p:nvGrpSpPr>
              <p:cNvPr id="559" name="Google Shape;559;p15"/>
              <p:cNvGrpSpPr/>
              <p:nvPr/>
            </p:nvGrpSpPr>
            <p:grpSpPr>
              <a:xfrm>
                <a:off x="5931858" y="1117155"/>
                <a:ext cx="1060279" cy="901007"/>
                <a:chOff x="5614925" y="1150353"/>
                <a:chExt cx="1493520" cy="1356845"/>
              </a:xfrm>
            </p:grpSpPr>
            <p:sp>
              <p:nvSpPr>
                <p:cNvPr id="560" name="Google Shape;560;p15"/>
                <p:cNvSpPr/>
                <p:nvPr/>
              </p:nvSpPr>
              <p:spPr>
                <a:xfrm>
                  <a:off x="5614925" y="1150353"/>
                  <a:ext cx="1493520" cy="1356845"/>
                </a:xfrm>
                <a:custGeom>
                  <a:rect b="b" l="l" r="r" t="t"/>
                  <a:pathLst>
                    <a:path extrusionOk="0" h="2574247" w="3240000">
                      <a:moveTo>
                        <a:pt x="2393400" y="1814089"/>
                      </a:moveTo>
                      <a:cubicBezTo>
                        <a:pt x="2363577" y="1814089"/>
                        <a:pt x="2339400" y="1838266"/>
                        <a:pt x="2339400" y="1868089"/>
                      </a:cubicBezTo>
                      <a:cubicBezTo>
                        <a:pt x="2339400" y="1897912"/>
                        <a:pt x="2363577" y="1922089"/>
                        <a:pt x="2393400" y="1922089"/>
                      </a:cubicBezTo>
                      <a:lnTo>
                        <a:pt x="2573400" y="1922089"/>
                      </a:lnTo>
                      <a:cubicBezTo>
                        <a:pt x="2603223" y="1922089"/>
                        <a:pt x="2627400" y="1897912"/>
                        <a:pt x="2627400" y="1868089"/>
                      </a:cubicBezTo>
                      <a:cubicBezTo>
                        <a:pt x="2627400" y="1838266"/>
                        <a:pt x="2603223" y="1814089"/>
                        <a:pt x="2573400" y="1814089"/>
                      </a:cubicBezTo>
                      <a:close/>
                      <a:moveTo>
                        <a:pt x="173344" y="1814089"/>
                      </a:moveTo>
                      <a:cubicBezTo>
                        <a:pt x="143521" y="1814089"/>
                        <a:pt x="119344" y="1838266"/>
                        <a:pt x="119344" y="1868089"/>
                      </a:cubicBezTo>
                      <a:cubicBezTo>
                        <a:pt x="119344" y="1897912"/>
                        <a:pt x="143521" y="1922089"/>
                        <a:pt x="173344" y="1922089"/>
                      </a:cubicBezTo>
                      <a:lnTo>
                        <a:pt x="353344" y="1922089"/>
                      </a:lnTo>
                      <a:cubicBezTo>
                        <a:pt x="383167" y="1922089"/>
                        <a:pt x="407344" y="1897912"/>
                        <a:pt x="407344" y="1868089"/>
                      </a:cubicBezTo>
                      <a:cubicBezTo>
                        <a:pt x="407344" y="1838266"/>
                        <a:pt x="383167" y="1814089"/>
                        <a:pt x="353344" y="1814089"/>
                      </a:cubicBezTo>
                      <a:close/>
                      <a:moveTo>
                        <a:pt x="2933496" y="1796081"/>
                      </a:moveTo>
                      <a:cubicBezTo>
                        <a:pt x="2893727" y="1796081"/>
                        <a:pt x="2861488" y="1828320"/>
                        <a:pt x="2861488" y="1868089"/>
                      </a:cubicBezTo>
                      <a:cubicBezTo>
                        <a:pt x="2861488" y="1907858"/>
                        <a:pt x="2893727" y="1940097"/>
                        <a:pt x="2933496" y="1940097"/>
                      </a:cubicBezTo>
                      <a:cubicBezTo>
                        <a:pt x="2973265" y="1940097"/>
                        <a:pt x="3005504" y="1907858"/>
                        <a:pt x="3005504" y="1868089"/>
                      </a:cubicBezTo>
                      <a:cubicBezTo>
                        <a:pt x="3005504" y="1828320"/>
                        <a:pt x="2973265" y="1796081"/>
                        <a:pt x="2933496" y="1796081"/>
                      </a:cubicBezTo>
                      <a:close/>
                      <a:moveTo>
                        <a:pt x="119344" y="122856"/>
                      </a:moveTo>
                      <a:lnTo>
                        <a:pt x="119344" y="1728192"/>
                      </a:lnTo>
                      <a:lnTo>
                        <a:pt x="3120656" y="1728192"/>
                      </a:lnTo>
                      <a:lnTo>
                        <a:pt x="3120656" y="122856"/>
                      </a:lnTo>
                      <a:close/>
                      <a:moveTo>
                        <a:pt x="0" y="0"/>
                      </a:moveTo>
                      <a:lnTo>
                        <a:pt x="3240000" y="0"/>
                      </a:lnTo>
                      <a:lnTo>
                        <a:pt x="3240000" y="2016224"/>
                      </a:lnTo>
                      <a:lnTo>
                        <a:pt x="1812079" y="2016224"/>
                      </a:lnTo>
                      <a:lnTo>
                        <a:pt x="1857107" y="2320159"/>
                      </a:lnTo>
                      <a:lnTo>
                        <a:pt x="2357140" y="2320159"/>
                      </a:lnTo>
                      <a:cubicBezTo>
                        <a:pt x="2427304" y="2320159"/>
                        <a:pt x="2484184" y="2377039"/>
                        <a:pt x="2484184" y="2447203"/>
                      </a:cubicBezTo>
                      <a:lnTo>
                        <a:pt x="2484184" y="2574247"/>
                      </a:lnTo>
                      <a:lnTo>
                        <a:pt x="755992" y="2574247"/>
                      </a:lnTo>
                      <a:lnTo>
                        <a:pt x="755992" y="2447203"/>
                      </a:lnTo>
                      <a:cubicBezTo>
                        <a:pt x="755992" y="2377039"/>
                        <a:pt x="812872" y="2320159"/>
                        <a:pt x="883036" y="2320159"/>
                      </a:cubicBezTo>
                      <a:lnTo>
                        <a:pt x="1382894" y="2320159"/>
                      </a:lnTo>
                      <a:lnTo>
                        <a:pt x="1427922" y="2016224"/>
                      </a:lnTo>
                      <a:lnTo>
                        <a:pt x="0" y="20162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5"/>
                <p:cNvSpPr/>
                <p:nvPr/>
              </p:nvSpPr>
              <p:spPr>
                <a:xfrm>
                  <a:off x="5614925" y="1213716"/>
                  <a:ext cx="1493520" cy="850215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12700">
                  <a:solidFill>
                    <a:srgbClr val="3A5A6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2" name="Google Shape;562;p15"/>
              <p:cNvSpPr/>
              <p:nvPr/>
            </p:nvSpPr>
            <p:spPr>
              <a:xfrm>
                <a:off x="5701864" y="2152971"/>
                <a:ext cx="166584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Non job-seeker</a:t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15"/>
            <p:cNvSpPr/>
            <p:nvPr/>
          </p:nvSpPr>
          <p:spPr>
            <a:xfrm>
              <a:off x="5853445" y="1113792"/>
              <a:ext cx="11666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rgbClr val="AEABAB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1" i="0" sz="36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5"/>
          <p:cNvGrpSpPr/>
          <p:nvPr/>
        </p:nvGrpSpPr>
        <p:grpSpPr>
          <a:xfrm>
            <a:off x="10548111" y="2436244"/>
            <a:ext cx="1330752" cy="1534100"/>
            <a:chOff x="10230965" y="1637183"/>
            <a:chExt cx="1330752" cy="1534100"/>
          </a:xfrm>
        </p:grpSpPr>
        <p:grpSp>
          <p:nvGrpSpPr>
            <p:cNvPr id="565" name="Google Shape;565;p15"/>
            <p:cNvGrpSpPr/>
            <p:nvPr/>
          </p:nvGrpSpPr>
          <p:grpSpPr>
            <a:xfrm>
              <a:off x="10230965" y="1688027"/>
              <a:ext cx="1330752" cy="1483256"/>
              <a:chOff x="9478205" y="1760501"/>
              <a:chExt cx="1330752" cy="1483256"/>
            </a:xfrm>
          </p:grpSpPr>
          <p:grpSp>
            <p:nvGrpSpPr>
              <p:cNvPr id="566" name="Google Shape;566;p15"/>
              <p:cNvGrpSpPr/>
              <p:nvPr/>
            </p:nvGrpSpPr>
            <p:grpSpPr>
              <a:xfrm>
                <a:off x="9478205" y="1760501"/>
                <a:ext cx="1330752" cy="1063638"/>
                <a:chOff x="9478204" y="1760501"/>
                <a:chExt cx="1455407" cy="1152516"/>
              </a:xfrm>
            </p:grpSpPr>
            <p:sp>
              <p:nvSpPr>
                <p:cNvPr id="567" name="Google Shape;567;p15"/>
                <p:cNvSpPr/>
                <p:nvPr/>
              </p:nvSpPr>
              <p:spPr>
                <a:xfrm>
                  <a:off x="9478204" y="1760501"/>
                  <a:ext cx="1455407" cy="1152516"/>
                </a:xfrm>
                <a:custGeom>
                  <a:rect b="b" l="l" r="r" t="t"/>
                  <a:pathLst>
                    <a:path extrusionOk="0" h="2313707" w="2736304">
                      <a:moveTo>
                        <a:pt x="1046195" y="1945901"/>
                      </a:moveTo>
                      <a:lnTo>
                        <a:pt x="998316" y="2093032"/>
                      </a:lnTo>
                      <a:lnTo>
                        <a:pt x="1737988" y="2093032"/>
                      </a:lnTo>
                      <a:lnTo>
                        <a:pt x="1690109" y="1945901"/>
                      </a:lnTo>
                      <a:close/>
                      <a:moveTo>
                        <a:pt x="396044" y="89541"/>
                      </a:moveTo>
                      <a:lnTo>
                        <a:pt x="396044" y="1241668"/>
                      </a:lnTo>
                      <a:lnTo>
                        <a:pt x="2340260" y="1241668"/>
                      </a:lnTo>
                      <a:lnTo>
                        <a:pt x="2340260" y="89541"/>
                      </a:lnTo>
                      <a:close/>
                      <a:moveTo>
                        <a:pt x="252028" y="0"/>
                      </a:moveTo>
                      <a:lnTo>
                        <a:pt x="2484276" y="0"/>
                      </a:lnTo>
                      <a:lnTo>
                        <a:pt x="2484276" y="1331208"/>
                      </a:lnTo>
                      <a:lnTo>
                        <a:pt x="2484679" y="1331208"/>
                      </a:lnTo>
                      <a:lnTo>
                        <a:pt x="2736304" y="2195304"/>
                      </a:lnTo>
                      <a:lnTo>
                        <a:pt x="2736304" y="2313707"/>
                      </a:lnTo>
                      <a:lnTo>
                        <a:pt x="0" y="2313707"/>
                      </a:lnTo>
                      <a:lnTo>
                        <a:pt x="0" y="2195304"/>
                      </a:lnTo>
                      <a:lnTo>
                        <a:pt x="251625" y="1331208"/>
                      </a:lnTo>
                      <a:lnTo>
                        <a:pt x="252028" y="133120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0" i="0" sz="2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15"/>
                <p:cNvSpPr/>
                <p:nvPr/>
              </p:nvSpPr>
              <p:spPr>
                <a:xfrm>
                  <a:off x="9675767" y="1806637"/>
                  <a:ext cx="1060279" cy="564582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12700">
                  <a:solidFill>
                    <a:srgbClr val="3A5A6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9" name="Google Shape;569;p15"/>
              <p:cNvSpPr/>
              <p:nvPr/>
            </p:nvSpPr>
            <p:spPr>
              <a:xfrm>
                <a:off x="9478205" y="2905203"/>
                <a:ext cx="126829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job-seeker</a:t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>
              <a:off x="10646617" y="1637183"/>
              <a:ext cx="47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AEABAB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40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15"/>
          <p:cNvSpPr/>
          <p:nvPr/>
        </p:nvSpPr>
        <p:spPr>
          <a:xfrm>
            <a:off x="7297322" y="1327018"/>
            <a:ext cx="3328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0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Not searching for new job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Peserta training yang tidak benar-benar ingin bergabung dengan perusahaan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5"/>
          <p:cNvSpPr/>
          <p:nvPr/>
        </p:nvSpPr>
        <p:spPr>
          <a:xfrm>
            <a:off x="7290053" y="2682528"/>
            <a:ext cx="3328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1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Searching for new job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Peserta yang ingin bergabung dengan perusahaan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483" y="3955249"/>
            <a:ext cx="7164751" cy="296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"/>
          <p:cNvSpPr/>
          <p:nvPr/>
        </p:nvSpPr>
        <p:spPr>
          <a:xfrm>
            <a:off x="6596056" y="32049"/>
            <a:ext cx="5666812" cy="53991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6"/>
          <p:cNvSpPr txBox="1"/>
          <p:nvPr>
            <p:ph idx="1" type="body"/>
          </p:nvPr>
        </p:nvSpPr>
        <p:spPr>
          <a:xfrm>
            <a:off x="-2482448" y="50829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Data Processing</a:t>
            </a:r>
            <a:endParaRPr b="1"/>
          </a:p>
        </p:txBody>
      </p:sp>
      <p:cxnSp>
        <p:nvCxnSpPr>
          <p:cNvPr id="580" name="Google Shape;580;p16"/>
          <p:cNvCxnSpPr>
            <a:stCxn id="581" idx="0"/>
          </p:cNvCxnSpPr>
          <p:nvPr/>
        </p:nvCxnSpPr>
        <p:spPr>
          <a:xfrm>
            <a:off x="2093156" y="1981456"/>
            <a:ext cx="0" cy="3486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16"/>
          <p:cNvSpPr/>
          <p:nvPr/>
        </p:nvSpPr>
        <p:spPr>
          <a:xfrm>
            <a:off x="1985156" y="1981456"/>
            <a:ext cx="216000" cy="216000"/>
          </a:xfrm>
          <a:prstGeom prst="ellipse">
            <a:avLst/>
          </a:prstGeom>
          <a:solidFill>
            <a:srgbClr val="3B5D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6"/>
          <p:cNvSpPr txBox="1"/>
          <p:nvPr/>
        </p:nvSpPr>
        <p:spPr>
          <a:xfrm>
            <a:off x="223032" y="1736833"/>
            <a:ext cx="149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Handling Missing Value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6"/>
          <p:cNvSpPr/>
          <p:nvPr/>
        </p:nvSpPr>
        <p:spPr>
          <a:xfrm>
            <a:off x="1985156" y="3063164"/>
            <a:ext cx="216000" cy="216000"/>
          </a:xfrm>
          <a:prstGeom prst="ellipse">
            <a:avLst/>
          </a:prstGeom>
          <a:solidFill>
            <a:srgbClr val="3B5D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6"/>
          <p:cNvSpPr txBox="1"/>
          <p:nvPr/>
        </p:nvSpPr>
        <p:spPr>
          <a:xfrm>
            <a:off x="218675" y="2933388"/>
            <a:ext cx="149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Feature Encoding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6"/>
          <p:cNvSpPr txBox="1"/>
          <p:nvPr/>
        </p:nvSpPr>
        <p:spPr>
          <a:xfrm>
            <a:off x="2642469" y="5698141"/>
            <a:ext cx="1498800" cy="90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Handling Outliers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6"/>
          <p:cNvSpPr/>
          <p:nvPr/>
        </p:nvSpPr>
        <p:spPr>
          <a:xfrm rot="-5400000">
            <a:off x="11130030" y="5801272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6"/>
          <p:cNvSpPr txBox="1"/>
          <p:nvPr/>
        </p:nvSpPr>
        <p:spPr>
          <a:xfrm>
            <a:off x="2262197" y="1973212"/>
            <a:ext cx="382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 data menggunakan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imputer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6"/>
          <p:cNvSpPr txBox="1"/>
          <p:nvPr/>
        </p:nvSpPr>
        <p:spPr>
          <a:xfrm>
            <a:off x="2309192" y="3015477"/>
            <a:ext cx="382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Encoder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6"/>
          <p:cNvSpPr/>
          <p:nvPr/>
        </p:nvSpPr>
        <p:spPr>
          <a:xfrm>
            <a:off x="2506000" y="4734438"/>
            <a:ext cx="19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 masih dalam batas wajar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6"/>
          <p:cNvSpPr/>
          <p:nvPr/>
        </p:nvSpPr>
        <p:spPr>
          <a:xfrm>
            <a:off x="1985156" y="4077618"/>
            <a:ext cx="216000" cy="216000"/>
          </a:xfrm>
          <a:prstGeom prst="ellipse">
            <a:avLst/>
          </a:prstGeom>
          <a:solidFill>
            <a:srgbClr val="3B5D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6"/>
          <p:cNvSpPr txBox="1"/>
          <p:nvPr/>
        </p:nvSpPr>
        <p:spPr>
          <a:xfrm>
            <a:off x="223032" y="3832995"/>
            <a:ext cx="149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Handling Duplicates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6"/>
          <p:cNvSpPr txBox="1"/>
          <p:nvPr/>
        </p:nvSpPr>
        <p:spPr>
          <a:xfrm>
            <a:off x="2321149" y="3933302"/>
            <a:ext cx="382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Tidak data yang terduplikat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6"/>
          <p:cNvSpPr/>
          <p:nvPr/>
        </p:nvSpPr>
        <p:spPr>
          <a:xfrm>
            <a:off x="4750355" y="5664258"/>
            <a:ext cx="19080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16"/>
          <p:cNvCxnSpPr/>
          <p:nvPr/>
        </p:nvCxnSpPr>
        <p:spPr>
          <a:xfrm>
            <a:off x="2093168" y="5454247"/>
            <a:ext cx="6913500" cy="249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p16"/>
          <p:cNvSpPr/>
          <p:nvPr/>
        </p:nvSpPr>
        <p:spPr>
          <a:xfrm>
            <a:off x="5596368" y="5385484"/>
            <a:ext cx="216024" cy="216024"/>
          </a:xfrm>
          <a:prstGeom prst="ellipse">
            <a:avLst/>
          </a:prstGeom>
          <a:solidFill>
            <a:srgbClr val="3B5D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6"/>
          <p:cNvSpPr/>
          <p:nvPr/>
        </p:nvSpPr>
        <p:spPr>
          <a:xfrm>
            <a:off x="4972447" y="4667680"/>
            <a:ext cx="146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Standarization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6"/>
          <p:cNvSpPr txBox="1"/>
          <p:nvPr/>
        </p:nvSpPr>
        <p:spPr>
          <a:xfrm>
            <a:off x="6947679" y="4105888"/>
            <a:ext cx="177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SVM Smote</a:t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16"/>
          <p:cNvCxnSpPr/>
          <p:nvPr/>
        </p:nvCxnSpPr>
        <p:spPr>
          <a:xfrm>
            <a:off x="8975067" y="83017"/>
            <a:ext cx="0" cy="5483472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p16"/>
          <p:cNvSpPr/>
          <p:nvPr/>
        </p:nvSpPr>
        <p:spPr>
          <a:xfrm>
            <a:off x="8867055" y="3107813"/>
            <a:ext cx="216024" cy="216024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6"/>
          <p:cNvSpPr/>
          <p:nvPr/>
        </p:nvSpPr>
        <p:spPr>
          <a:xfrm>
            <a:off x="8867055" y="4159421"/>
            <a:ext cx="216024" cy="216024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6"/>
          <p:cNvSpPr/>
          <p:nvPr/>
        </p:nvSpPr>
        <p:spPr>
          <a:xfrm>
            <a:off x="9219398" y="2666292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 &amp; Test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75:25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6"/>
          <p:cNvSpPr/>
          <p:nvPr/>
        </p:nvSpPr>
        <p:spPr>
          <a:xfrm>
            <a:off x="9224942" y="4077622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Handling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Imbalance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6"/>
          <p:cNvSpPr/>
          <p:nvPr/>
        </p:nvSpPr>
        <p:spPr>
          <a:xfrm>
            <a:off x="8865371" y="1660613"/>
            <a:ext cx="216024" cy="216024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6"/>
          <p:cNvSpPr/>
          <p:nvPr/>
        </p:nvSpPr>
        <p:spPr>
          <a:xfrm>
            <a:off x="9214868" y="1532187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Modelling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6"/>
          <p:cNvSpPr txBox="1"/>
          <p:nvPr/>
        </p:nvSpPr>
        <p:spPr>
          <a:xfrm>
            <a:off x="6596050" y="2924375"/>
            <a:ext cx="231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Data Train : 21.571 baris</a:t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Data Test: 7.191 baris </a:t>
            </a:r>
            <a:endParaRPr b="0" i="0" sz="1350" u="none" cap="none" strike="noStrike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6" name="Google Shape;606;p16"/>
          <p:cNvSpPr/>
          <p:nvPr/>
        </p:nvSpPr>
        <p:spPr>
          <a:xfrm>
            <a:off x="3283827" y="5359297"/>
            <a:ext cx="216000" cy="216000"/>
          </a:xfrm>
          <a:prstGeom prst="ellipse">
            <a:avLst/>
          </a:prstGeom>
          <a:solidFill>
            <a:srgbClr val="3B5D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999083aa3_1_5"/>
          <p:cNvSpPr txBox="1"/>
          <p:nvPr/>
        </p:nvSpPr>
        <p:spPr>
          <a:xfrm>
            <a:off x="1109325" y="194275"/>
            <a:ext cx="996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2999083aa3_1_5"/>
          <p:cNvSpPr txBox="1"/>
          <p:nvPr/>
        </p:nvSpPr>
        <p:spPr>
          <a:xfrm>
            <a:off x="74175" y="5541100"/>
            <a:ext cx="362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Scientist Seekers cukup banyak berasal dari kota dengan skor CDI 0.6 dan 0.9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g12999083aa3_1_5"/>
          <p:cNvPicPr preferRelativeResize="0"/>
          <p:nvPr/>
        </p:nvPicPr>
        <p:blipFill rotWithShape="1">
          <a:blip r:embed="rId3">
            <a:alphaModFix/>
          </a:blip>
          <a:srcRect b="5575" l="0" r="55007" t="17519"/>
          <a:stretch/>
        </p:blipFill>
        <p:spPr>
          <a:xfrm>
            <a:off x="250838" y="2538375"/>
            <a:ext cx="3374024" cy="1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2999083aa3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879" y="2561579"/>
            <a:ext cx="3266000" cy="18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2999083aa3_1_5"/>
          <p:cNvSpPr txBox="1"/>
          <p:nvPr/>
        </p:nvSpPr>
        <p:spPr>
          <a:xfrm>
            <a:off x="4514925" y="5417950"/>
            <a:ext cx="337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Kandidat dengan pengalaman yang relevan, lebih serius mengikuti pelatihan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g12999083aa3_1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7338" y="2150200"/>
            <a:ext cx="27432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2999083aa3_1_5"/>
          <p:cNvSpPr txBox="1"/>
          <p:nvPr/>
        </p:nvSpPr>
        <p:spPr>
          <a:xfrm>
            <a:off x="8498750" y="5294800"/>
            <a:ext cx="337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Kandidat yang bekerja di perusahan kecil (small enterprise) dan di sektor Pvt Ltd lebih serius mengikuti pelatihan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2999083aa3_1_5"/>
          <p:cNvSpPr/>
          <p:nvPr/>
        </p:nvSpPr>
        <p:spPr>
          <a:xfrm>
            <a:off x="0" y="7375"/>
            <a:ext cx="12192000" cy="1169700"/>
          </a:xfrm>
          <a:prstGeom prst="roundRect">
            <a:avLst>
              <a:gd fmla="val 4790" name="adj"/>
            </a:avLst>
          </a:prstGeom>
          <a:solidFill>
            <a:srgbClr val="39767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Siapa sajakah yang sedang mencari pekerjaan?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12999083aa3_1_5"/>
          <p:cNvSpPr txBox="1"/>
          <p:nvPr/>
        </p:nvSpPr>
        <p:spPr>
          <a:xfrm>
            <a:off x="150150" y="1550625"/>
            <a:ext cx="337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City Development Index</a:t>
            </a:r>
            <a:endParaRPr b="1" i="0" sz="19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2999083aa3_1_5"/>
          <p:cNvSpPr txBox="1"/>
          <p:nvPr/>
        </p:nvSpPr>
        <p:spPr>
          <a:xfrm>
            <a:off x="4405575" y="1527138"/>
            <a:ext cx="337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Relevant Experience</a:t>
            </a:r>
            <a:endParaRPr b="1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2999083aa3_1_5"/>
          <p:cNvSpPr txBox="1"/>
          <p:nvPr/>
        </p:nvSpPr>
        <p:spPr>
          <a:xfrm>
            <a:off x="8398275" y="1550613"/>
            <a:ext cx="33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Company Type &amp; Company Size</a:t>
            </a:r>
            <a:endParaRPr b="1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128d4838f5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25" y="152400"/>
            <a:ext cx="1109476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">
            <a:hlinkClick r:id="rId3"/>
          </p:cNvPr>
          <p:cNvSpPr txBox="1"/>
          <p:nvPr/>
        </p:nvSpPr>
        <p:spPr>
          <a:xfrm>
            <a:off x="1" y="6483509"/>
            <a:ext cx="11924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http://www.free-powerpoint-templates-design.com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"/>
          <p:cNvSpPr/>
          <p:nvPr/>
        </p:nvSpPr>
        <p:spPr>
          <a:xfrm>
            <a:off x="4641516" y="3976528"/>
            <a:ext cx="7550484" cy="1651347"/>
          </a:xfrm>
          <a:prstGeom prst="rect">
            <a:avLst/>
          </a:prstGeom>
          <a:solidFill>
            <a:srgbClr val="262626">
              <a:alpha val="8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"/>
          <p:cNvSpPr txBox="1"/>
          <p:nvPr/>
        </p:nvSpPr>
        <p:spPr>
          <a:xfrm>
            <a:off x="4924420" y="4058215"/>
            <a:ext cx="717324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 Analytics : Job Change of Data Scientist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"/>
          <p:cNvSpPr txBox="1"/>
          <p:nvPr/>
        </p:nvSpPr>
        <p:spPr>
          <a:xfrm>
            <a:off x="4830177" y="5486208"/>
            <a:ext cx="7173162" cy="379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Project by J.A.R.V.I.S</a:t>
            </a:r>
            <a:endParaRPr b="0" i="0" sz="1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012" l="7589" r="14942" t="12323"/>
          <a:stretch/>
        </p:blipFill>
        <p:spPr>
          <a:xfrm rot="2080614">
            <a:off x="-778278" y="1852693"/>
            <a:ext cx="13408459" cy="42041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33" name="Google Shape;633;p19"/>
          <p:cNvSpPr/>
          <p:nvPr/>
        </p:nvSpPr>
        <p:spPr>
          <a:xfrm rot="10800000">
            <a:off x="3388963" y="-5"/>
            <a:ext cx="8803035" cy="685800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9"/>
          <p:cNvSpPr/>
          <p:nvPr/>
        </p:nvSpPr>
        <p:spPr>
          <a:xfrm rot="10800000">
            <a:off x="4287509" y="0"/>
            <a:ext cx="7904491" cy="615799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9"/>
          <p:cNvSpPr/>
          <p:nvPr/>
        </p:nvSpPr>
        <p:spPr>
          <a:xfrm rot="10800000">
            <a:off x="4512472" y="-2"/>
            <a:ext cx="7679526" cy="598273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9"/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9"/>
          <p:cNvSpPr txBox="1"/>
          <p:nvPr/>
        </p:nvSpPr>
        <p:spPr>
          <a:xfrm>
            <a:off x="7657601" y="1320821"/>
            <a:ext cx="3716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-17093" y="2202945"/>
            <a:ext cx="6832118" cy="465505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9"/>
          <p:cNvSpPr/>
          <p:nvPr/>
        </p:nvSpPr>
        <p:spPr>
          <a:xfrm>
            <a:off x="-17095" y="2925159"/>
            <a:ext cx="5772133" cy="3932835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9"/>
          <p:cNvSpPr/>
          <p:nvPr/>
        </p:nvSpPr>
        <p:spPr>
          <a:xfrm>
            <a:off x="-17093" y="3101608"/>
            <a:ext cx="5513165" cy="3756388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9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0"/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0"/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3600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0"/>
          <p:cNvSpPr/>
          <p:nvPr/>
        </p:nvSpPr>
        <p:spPr>
          <a:xfrm>
            <a:off x="4157583" y="4261585"/>
            <a:ext cx="7204200" cy="13335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20"/>
          <p:cNvGrpSpPr/>
          <p:nvPr/>
        </p:nvGrpSpPr>
        <p:grpSpPr>
          <a:xfrm>
            <a:off x="4157583" y="3714055"/>
            <a:ext cx="7323192" cy="2050545"/>
            <a:chOff x="4138257" y="2998309"/>
            <a:chExt cx="7323192" cy="2050545"/>
          </a:xfrm>
        </p:grpSpPr>
        <p:sp>
          <p:nvSpPr>
            <p:cNvPr id="650" name="Google Shape;650;p20"/>
            <p:cNvSpPr txBox="1"/>
            <p:nvPr/>
          </p:nvSpPr>
          <p:spPr>
            <a:xfrm>
              <a:off x="4138257" y="2998309"/>
              <a:ext cx="5266798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F1 Score</a:t>
              </a:r>
              <a:endParaRPr b="1" i="0" sz="2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0"/>
            <p:cNvSpPr txBox="1"/>
            <p:nvPr/>
          </p:nvSpPr>
          <p:spPr>
            <a:xfrm>
              <a:off x="4150149" y="3571354"/>
              <a:ext cx="73113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72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Distribusi data target tidak seimbang (25:75). </a:t>
              </a:r>
              <a:r>
                <a:rPr b="0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F1 Score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memperhi-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tungkan nilai </a:t>
              </a:r>
              <a:r>
                <a:rPr b="1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Precision</a:t>
              </a:r>
              <a:r>
                <a:rPr b="0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dan </a:t>
              </a:r>
              <a:r>
                <a:rPr b="1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Recall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sehingga </a:t>
              </a:r>
              <a:r>
                <a:rPr b="0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F1-score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memperhitungkan pentingnya nilai </a:t>
              </a:r>
              <a:r>
                <a:rPr b="1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False Positive</a:t>
              </a:r>
              <a:r>
                <a:rPr b="0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dan </a:t>
              </a:r>
              <a:r>
                <a:rPr b="1" i="1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False Negative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20"/>
          <p:cNvSpPr/>
          <p:nvPr/>
        </p:nvSpPr>
        <p:spPr>
          <a:xfrm rot="9912194">
            <a:off x="4846802" y="3205977"/>
            <a:ext cx="398938" cy="338822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0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pa itu Confusion Matrix di Machine Learning? - IlmudataPy" id="654" name="Google Shape;6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009" y="2979124"/>
            <a:ext cx="3114675" cy="1047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20"/>
          <p:cNvGrpSpPr/>
          <p:nvPr/>
        </p:nvGrpSpPr>
        <p:grpSpPr>
          <a:xfrm>
            <a:off x="5238009" y="945544"/>
            <a:ext cx="4905375" cy="2257426"/>
            <a:chOff x="5218684" y="220069"/>
            <a:chExt cx="4905375" cy="2257426"/>
          </a:xfrm>
        </p:grpSpPr>
        <p:pic>
          <p:nvPicPr>
            <p:cNvPr descr="Apa itu Confusion Matrix di Machine Learning? - IlmudataPy" id="656" name="Google Shape;65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18684" y="220069"/>
              <a:ext cx="4905375" cy="2257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20"/>
            <p:cNvSpPr/>
            <p:nvPr/>
          </p:nvSpPr>
          <p:spPr>
            <a:xfrm>
              <a:off x="8759944" y="1238985"/>
              <a:ext cx="393564" cy="381813"/>
            </a:xfrm>
            <a:prstGeom prst="ellipse">
              <a:avLst/>
            </a:prstGeom>
            <a:noFill/>
            <a:ln cap="flat" cmpd="sng" w="12700">
              <a:solidFill>
                <a:srgbClr val="3A5A6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7501553" y="1673213"/>
              <a:ext cx="393564" cy="381813"/>
            </a:xfrm>
            <a:prstGeom prst="ellipse">
              <a:avLst/>
            </a:prstGeom>
            <a:noFill/>
            <a:ln cap="flat" cmpd="sng" w="12700">
              <a:solidFill>
                <a:srgbClr val="3A5A6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20"/>
          <p:cNvSpPr txBox="1"/>
          <p:nvPr/>
        </p:nvSpPr>
        <p:spPr>
          <a:xfrm>
            <a:off x="4157583" y="6589761"/>
            <a:ext cx="7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2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1"/>
          <p:cNvGrpSpPr/>
          <p:nvPr/>
        </p:nvGrpSpPr>
        <p:grpSpPr>
          <a:xfrm>
            <a:off x="0" y="4600665"/>
            <a:ext cx="3200400" cy="2265600"/>
            <a:chOff x="0" y="4592532"/>
            <a:chExt cx="3200400" cy="2265600"/>
          </a:xfrm>
        </p:grpSpPr>
        <p:sp>
          <p:nvSpPr>
            <p:cNvPr id="665" name="Google Shape;665;p21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21"/>
          <p:cNvGrpSpPr/>
          <p:nvPr/>
        </p:nvGrpSpPr>
        <p:grpSpPr>
          <a:xfrm rot="10800000">
            <a:off x="9017724" y="-20893"/>
            <a:ext cx="3200400" cy="2265468"/>
            <a:chOff x="0" y="4592532"/>
            <a:chExt cx="3200400" cy="2265468"/>
          </a:xfrm>
        </p:grpSpPr>
        <p:sp>
          <p:nvSpPr>
            <p:cNvPr id="668" name="Google Shape;668;p21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21"/>
          <p:cNvSpPr txBox="1"/>
          <p:nvPr>
            <p:ph idx="1" type="body"/>
          </p:nvPr>
        </p:nvSpPr>
        <p:spPr>
          <a:xfrm>
            <a:off x="786876" y="170850"/>
            <a:ext cx="37968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 sz="3600"/>
              <a:t>Hasil Modelling</a:t>
            </a:r>
            <a:endParaRPr b="1" sz="3600"/>
          </a:p>
        </p:txBody>
      </p:sp>
      <p:graphicFrame>
        <p:nvGraphicFramePr>
          <p:cNvPr id="671" name="Google Shape;671;p21"/>
          <p:cNvGraphicFramePr/>
          <p:nvPr/>
        </p:nvGraphicFramePr>
        <p:xfrm>
          <a:off x="786875" y="7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{BF13D33D-D380-4E47-879A-CD88C00E1ADD}</a:tableStyleId>
              </a:tblPr>
              <a:tblGrid>
                <a:gridCol w="2420875"/>
                <a:gridCol w="1259200"/>
                <a:gridCol w="993825"/>
                <a:gridCol w="129080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Model</a:t>
                      </a:r>
                      <a:endParaRPr b="1" sz="16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Accuracy</a:t>
                      </a:r>
                      <a:endParaRPr b="1" sz="16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F1 Score</a:t>
                      </a:r>
                      <a:endParaRPr b="1" sz="16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/>
                        <a:t>AUC Score</a:t>
                      </a:r>
                      <a:endParaRPr b="1" sz="16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Logistic Regression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0.7101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Linear SVC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0.7086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rbfSVC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0.7902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K-Neighbors Classifier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0.8543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Random Forrest Classifier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0.9831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Decision Tree Classifier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0.9832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Gradient Boosting Classifier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0.8698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Gausian NB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0.6998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Easy Ensemble Classifier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0.9074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Easy Ensemble Classifier (after Tuned)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0.9075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72" name="Google Shape;672;p21"/>
          <p:cNvSpPr/>
          <p:nvPr/>
        </p:nvSpPr>
        <p:spPr>
          <a:xfrm rot="10800000">
            <a:off x="3365269" y="2638929"/>
            <a:ext cx="807900" cy="807900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1"/>
          <p:cNvSpPr txBox="1"/>
          <p:nvPr/>
        </p:nvSpPr>
        <p:spPr>
          <a:xfrm>
            <a:off x="7178650" y="998800"/>
            <a:ext cx="33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Algorima terbaik:</a:t>
            </a:r>
            <a:endParaRPr b="1" i="0" sz="20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1"/>
          <p:cNvSpPr txBox="1"/>
          <p:nvPr/>
        </p:nvSpPr>
        <p:spPr>
          <a:xfrm>
            <a:off x="7178650" y="1357550"/>
            <a:ext cx="37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Ensemble Classifier (with Hyperparameter Tuning)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1"/>
          <p:cNvSpPr txBox="1"/>
          <p:nvPr/>
        </p:nvSpPr>
        <p:spPr>
          <a:xfrm>
            <a:off x="7668400" y="2665775"/>
            <a:ext cx="238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Meningkatan score AUC sebesar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0.01%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21"/>
          <p:cNvCxnSpPr>
            <a:stCxn id="674" idx="2"/>
            <a:endCxn id="675" idx="0"/>
          </p:cNvCxnSpPr>
          <p:nvPr/>
        </p:nvCxnSpPr>
        <p:spPr>
          <a:xfrm flipH="1">
            <a:off x="8861950" y="2157950"/>
            <a:ext cx="215100" cy="507900"/>
          </a:xfrm>
          <a:prstGeom prst="straightConnector1">
            <a:avLst/>
          </a:prstGeom>
          <a:noFill/>
          <a:ln cap="flat" cmpd="sng" w="28575">
            <a:solidFill>
              <a:srgbClr val="75707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7" name="Google Shape;677;p21"/>
          <p:cNvGraphicFramePr/>
          <p:nvPr/>
        </p:nvGraphicFramePr>
        <p:xfrm>
          <a:off x="7258700" y="376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{BF13D33D-D380-4E47-879A-CD88C00E1ADD}</a:tableStyleId>
              </a:tblPr>
              <a:tblGrid>
                <a:gridCol w="1775300"/>
                <a:gridCol w="1450250"/>
                <a:gridCol w="1225225"/>
              </a:tblGrid>
              <a:tr h="1905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Prediksi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Aktual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  <a:tr h="190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Will Join DS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Not Join DS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Will Join DS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3327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361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Not Join DS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368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3235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8" name="Google Shape;678;p21"/>
          <p:cNvSpPr/>
          <p:nvPr/>
        </p:nvSpPr>
        <p:spPr>
          <a:xfrm>
            <a:off x="696025" y="5003050"/>
            <a:ext cx="6141600" cy="777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999083aa3_3_281"/>
          <p:cNvSpPr/>
          <p:nvPr/>
        </p:nvSpPr>
        <p:spPr>
          <a:xfrm>
            <a:off x="0" y="-64260"/>
            <a:ext cx="12192000" cy="5663100"/>
          </a:xfrm>
          <a:prstGeom prst="roundRect">
            <a:avLst>
              <a:gd fmla="val 4790" name="adj"/>
            </a:avLst>
          </a:prstGeom>
          <a:solidFill>
            <a:srgbClr val="39767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2999083aa3_3_281"/>
          <p:cNvSpPr/>
          <p:nvPr/>
        </p:nvSpPr>
        <p:spPr>
          <a:xfrm>
            <a:off x="338281" y="207220"/>
            <a:ext cx="398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12999083aa3_3_281"/>
          <p:cNvSpPr/>
          <p:nvPr/>
        </p:nvSpPr>
        <p:spPr>
          <a:xfrm>
            <a:off x="7006799" y="5690794"/>
            <a:ext cx="4976400" cy="962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12999083aa3_3_281"/>
          <p:cNvSpPr/>
          <p:nvPr/>
        </p:nvSpPr>
        <p:spPr>
          <a:xfrm>
            <a:off x="7959958" y="5878172"/>
            <a:ext cx="30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Recommendation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12999083aa3_3_281"/>
          <p:cNvSpPr/>
          <p:nvPr/>
        </p:nvSpPr>
        <p:spPr>
          <a:xfrm rot="2700000">
            <a:off x="7391187" y="5791702"/>
            <a:ext cx="386717" cy="693311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g12999083aa3_3_281"/>
          <p:cNvPicPr preferRelativeResize="0"/>
          <p:nvPr/>
        </p:nvPicPr>
        <p:blipFill rotWithShape="1">
          <a:blip r:embed="rId3">
            <a:alphaModFix/>
          </a:blip>
          <a:srcRect b="3146" l="0" r="0" t="0"/>
          <a:stretch/>
        </p:blipFill>
        <p:spPr>
          <a:xfrm>
            <a:off x="395550" y="992350"/>
            <a:ext cx="10801324" cy="447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g12999083aa3_3_281"/>
          <p:cNvGrpSpPr/>
          <p:nvPr/>
        </p:nvGrpSpPr>
        <p:grpSpPr>
          <a:xfrm>
            <a:off x="7692588" y="2816022"/>
            <a:ext cx="3987092" cy="1377786"/>
            <a:chOff x="7006798" y="2739838"/>
            <a:chExt cx="4976400" cy="1396782"/>
          </a:xfrm>
        </p:grpSpPr>
        <p:grpSp>
          <p:nvGrpSpPr>
            <p:cNvPr id="690" name="Google Shape;690;g12999083aa3_3_281"/>
            <p:cNvGrpSpPr/>
            <p:nvPr/>
          </p:nvGrpSpPr>
          <p:grpSpPr>
            <a:xfrm>
              <a:off x="7006798" y="2739838"/>
              <a:ext cx="4976400" cy="1396782"/>
              <a:chOff x="6314468" y="1747795"/>
              <a:chExt cx="4976400" cy="1396782"/>
            </a:xfrm>
          </p:grpSpPr>
          <p:sp>
            <p:nvSpPr>
              <p:cNvPr id="691" name="Google Shape;691;g12999083aa3_3_281"/>
              <p:cNvSpPr/>
              <p:nvPr/>
            </p:nvSpPr>
            <p:spPr>
              <a:xfrm>
                <a:off x="6314468" y="1747795"/>
                <a:ext cx="4976400" cy="12147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g12999083aa3_3_281"/>
              <p:cNvSpPr txBox="1"/>
              <p:nvPr/>
            </p:nvSpPr>
            <p:spPr>
              <a:xfrm>
                <a:off x="7128198" y="1802677"/>
                <a:ext cx="3828000" cy="13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City Development Index (CDI)</a:t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Company Type,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Company Size,</a:t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Relevent Experience</a:t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1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3" name="Google Shape;693;g12999083aa3_3_281"/>
            <p:cNvSpPr/>
            <p:nvPr/>
          </p:nvSpPr>
          <p:spPr>
            <a:xfrm rot="-9574660">
              <a:off x="7286275" y="3043523"/>
              <a:ext cx="404621" cy="578777"/>
            </a:xfrm>
            <a:custGeom>
              <a:rect b="b" l="l" r="r" t="t"/>
              <a:pathLst>
                <a:path extrusionOk="0" h="3195455" w="1613569">
                  <a:moveTo>
                    <a:pt x="1348422" y="2012960"/>
                  </a:moveTo>
                  <a:lnTo>
                    <a:pt x="264249" y="2012960"/>
                  </a:lnTo>
                  <a:cubicBezTo>
                    <a:pt x="99656" y="1932015"/>
                    <a:pt x="172" y="1814225"/>
                    <a:pt x="0" y="1686651"/>
                  </a:cubicBezTo>
                  <a:lnTo>
                    <a:pt x="716785" y="1678553"/>
                  </a:lnTo>
                  <a:lnTo>
                    <a:pt x="716785" y="360000"/>
                  </a:lnTo>
                  <a:lnTo>
                    <a:pt x="716785" y="355479"/>
                  </a:lnTo>
                  <a:lnTo>
                    <a:pt x="717916" y="355479"/>
                  </a:lnTo>
                  <a:lnTo>
                    <a:pt x="806785" y="0"/>
                  </a:lnTo>
                  <a:lnTo>
                    <a:pt x="895655" y="355479"/>
                  </a:lnTo>
                  <a:lnTo>
                    <a:pt x="896785" y="355479"/>
                  </a:lnTo>
                  <a:lnTo>
                    <a:pt x="896785" y="360000"/>
                  </a:lnTo>
                  <a:lnTo>
                    <a:pt x="896785" y="1676520"/>
                  </a:lnTo>
                  <a:lnTo>
                    <a:pt x="1612906" y="1668429"/>
                  </a:lnTo>
                  <a:cubicBezTo>
                    <a:pt x="1622778" y="1802631"/>
                    <a:pt x="1521918" y="1928220"/>
                    <a:pt x="1348422" y="2012960"/>
                  </a:cubicBezTo>
                  <a:close/>
                  <a:moveTo>
                    <a:pt x="1175921" y="2908428"/>
                  </a:moveTo>
                  <a:lnTo>
                    <a:pt x="437641" y="2908428"/>
                  </a:lnTo>
                  <a:lnTo>
                    <a:pt x="250570" y="2083962"/>
                  </a:lnTo>
                  <a:lnTo>
                    <a:pt x="1362992" y="2083962"/>
                  </a:lnTo>
                  <a:close/>
                  <a:moveTo>
                    <a:pt x="1155969" y="3195455"/>
                  </a:moveTo>
                  <a:lnTo>
                    <a:pt x="457593" y="3195455"/>
                  </a:lnTo>
                  <a:cubicBezTo>
                    <a:pt x="397940" y="3195455"/>
                    <a:pt x="349581" y="3147096"/>
                    <a:pt x="349581" y="3087443"/>
                  </a:cubicBezTo>
                  <a:cubicBezTo>
                    <a:pt x="349581" y="3027790"/>
                    <a:pt x="397940" y="2979431"/>
                    <a:pt x="457593" y="2979431"/>
                  </a:cubicBezTo>
                  <a:lnTo>
                    <a:pt x="1155969" y="2979431"/>
                  </a:lnTo>
                  <a:cubicBezTo>
                    <a:pt x="1215622" y="2979431"/>
                    <a:pt x="1263981" y="3027790"/>
                    <a:pt x="1263981" y="3087443"/>
                  </a:cubicBezTo>
                  <a:cubicBezTo>
                    <a:pt x="1263981" y="3147096"/>
                    <a:pt x="1215622" y="3195455"/>
                    <a:pt x="1155969" y="3195455"/>
                  </a:cubicBezTo>
                  <a:close/>
                </a:path>
              </a:pathLst>
            </a:custGeom>
            <a:solidFill>
              <a:srgbClr val="E7F0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94" name="Google Shape;694;g12999083aa3_3_281"/>
          <p:cNvCxnSpPr/>
          <p:nvPr/>
        </p:nvCxnSpPr>
        <p:spPr>
          <a:xfrm>
            <a:off x="9771854" y="4051774"/>
            <a:ext cx="0" cy="1715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3"/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>
            <a:gsLst>
              <a:gs pos="0">
                <a:srgbClr val="0C0C0C">
                  <a:alpha val="89411"/>
                </a:srgbClr>
              </a:gs>
              <a:gs pos="42000">
                <a:srgbClr val="000000">
                  <a:alpha val="75294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3"/>
          <p:cNvSpPr txBox="1"/>
          <p:nvPr/>
        </p:nvSpPr>
        <p:spPr>
          <a:xfrm>
            <a:off x="1751568" y="2644170"/>
            <a:ext cx="56254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3"/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3"/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3"/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8"/>
          <p:cNvSpPr txBox="1"/>
          <p:nvPr>
            <p:ph idx="1" type="body"/>
          </p:nvPr>
        </p:nvSpPr>
        <p:spPr>
          <a:xfrm>
            <a:off x="323529" y="820655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90"/>
              <a:buNone/>
            </a:pPr>
            <a:r>
              <a:rPr b="1" lang="en-US" sz="2480">
                <a:solidFill>
                  <a:srgbClr val="7F7F7F"/>
                </a:solidFill>
              </a:rPr>
              <a:t>Harga Karyawan yang Lolos Diterima Perusahaan Client</a:t>
            </a:r>
            <a:endParaRPr b="1" sz="2310">
              <a:solidFill>
                <a:srgbClr val="7F7F7F"/>
              </a:solidFill>
            </a:endParaRPr>
          </a:p>
        </p:txBody>
      </p:sp>
      <p:cxnSp>
        <p:nvCxnSpPr>
          <p:cNvPr id="709" name="Google Shape;709;p28"/>
          <p:cNvCxnSpPr/>
          <p:nvPr/>
        </p:nvCxnSpPr>
        <p:spPr>
          <a:xfrm>
            <a:off x="7394184" y="2564904"/>
            <a:ext cx="3888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710" name="Google Shape;710;p28"/>
          <p:cNvCxnSpPr/>
          <p:nvPr/>
        </p:nvCxnSpPr>
        <p:spPr>
          <a:xfrm>
            <a:off x="7394184" y="2260092"/>
            <a:ext cx="3888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711" name="Google Shape;711;p28"/>
          <p:cNvCxnSpPr/>
          <p:nvPr/>
        </p:nvCxnSpPr>
        <p:spPr>
          <a:xfrm>
            <a:off x="1034857" y="2559912"/>
            <a:ext cx="3888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28"/>
          <p:cNvCxnSpPr/>
          <p:nvPr/>
        </p:nvCxnSpPr>
        <p:spPr>
          <a:xfrm>
            <a:off x="1034857" y="2255100"/>
            <a:ext cx="3888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713" name="Google Shape;713;p28"/>
          <p:cNvSpPr txBox="1"/>
          <p:nvPr/>
        </p:nvSpPr>
        <p:spPr>
          <a:xfrm>
            <a:off x="1034850" y="2257125"/>
            <a:ext cx="428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Case : Batch Sebelumnya </a:t>
            </a:r>
            <a:r>
              <a:rPr b="1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(tanpa machine learning)</a:t>
            </a:r>
            <a:endParaRPr b="1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28"/>
          <p:cNvSpPr txBox="1"/>
          <p:nvPr/>
        </p:nvSpPr>
        <p:spPr>
          <a:xfrm>
            <a:off x="7394172" y="2257125"/>
            <a:ext cx="450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 Case: Dengan Implementasi Machine Learning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8"/>
          <p:cNvSpPr txBox="1"/>
          <p:nvPr/>
        </p:nvSpPr>
        <p:spPr>
          <a:xfrm>
            <a:off x="1034858" y="2833009"/>
            <a:ext cx="14061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Conversion Rate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8"/>
          <p:cNvSpPr/>
          <p:nvPr/>
        </p:nvSpPr>
        <p:spPr>
          <a:xfrm>
            <a:off x="1013692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8"/>
          <p:cNvSpPr/>
          <p:nvPr/>
        </p:nvSpPr>
        <p:spPr>
          <a:xfrm>
            <a:off x="1165261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8"/>
          <p:cNvSpPr/>
          <p:nvPr/>
        </p:nvSpPr>
        <p:spPr>
          <a:xfrm>
            <a:off x="1316830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8"/>
          <p:cNvSpPr/>
          <p:nvPr/>
        </p:nvSpPr>
        <p:spPr>
          <a:xfrm>
            <a:off x="1468399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8"/>
          <p:cNvSpPr/>
          <p:nvPr/>
        </p:nvSpPr>
        <p:spPr>
          <a:xfrm>
            <a:off x="1619968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8"/>
          <p:cNvSpPr/>
          <p:nvPr/>
        </p:nvSpPr>
        <p:spPr>
          <a:xfrm>
            <a:off x="1771537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1923106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8"/>
          <p:cNvSpPr/>
          <p:nvPr/>
        </p:nvSpPr>
        <p:spPr>
          <a:xfrm>
            <a:off x="2074675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8"/>
          <p:cNvSpPr/>
          <p:nvPr/>
        </p:nvSpPr>
        <p:spPr>
          <a:xfrm>
            <a:off x="2226244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8"/>
          <p:cNvSpPr/>
          <p:nvPr/>
        </p:nvSpPr>
        <p:spPr>
          <a:xfrm>
            <a:off x="2377813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8"/>
          <p:cNvSpPr/>
          <p:nvPr/>
        </p:nvSpPr>
        <p:spPr>
          <a:xfrm>
            <a:off x="2529382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8"/>
          <p:cNvSpPr/>
          <p:nvPr/>
        </p:nvSpPr>
        <p:spPr>
          <a:xfrm>
            <a:off x="2680951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8"/>
          <p:cNvSpPr/>
          <p:nvPr/>
        </p:nvSpPr>
        <p:spPr>
          <a:xfrm>
            <a:off x="2832520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8"/>
          <p:cNvSpPr/>
          <p:nvPr/>
        </p:nvSpPr>
        <p:spPr>
          <a:xfrm>
            <a:off x="2984089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8"/>
          <p:cNvSpPr/>
          <p:nvPr/>
        </p:nvSpPr>
        <p:spPr>
          <a:xfrm>
            <a:off x="3135658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8"/>
          <p:cNvSpPr/>
          <p:nvPr/>
        </p:nvSpPr>
        <p:spPr>
          <a:xfrm>
            <a:off x="3287227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8"/>
          <p:cNvSpPr/>
          <p:nvPr/>
        </p:nvSpPr>
        <p:spPr>
          <a:xfrm>
            <a:off x="3438796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8"/>
          <p:cNvSpPr/>
          <p:nvPr/>
        </p:nvSpPr>
        <p:spPr>
          <a:xfrm>
            <a:off x="3590365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8"/>
          <p:cNvSpPr/>
          <p:nvPr/>
        </p:nvSpPr>
        <p:spPr>
          <a:xfrm>
            <a:off x="3741934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8"/>
          <p:cNvSpPr/>
          <p:nvPr/>
        </p:nvSpPr>
        <p:spPr>
          <a:xfrm>
            <a:off x="3893502" y="3140968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8"/>
          <p:cNvSpPr txBox="1"/>
          <p:nvPr/>
        </p:nvSpPr>
        <p:spPr>
          <a:xfrm>
            <a:off x="4073965" y="3057642"/>
            <a:ext cx="6639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b="1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8"/>
          <p:cNvSpPr txBox="1"/>
          <p:nvPr/>
        </p:nvSpPr>
        <p:spPr>
          <a:xfrm>
            <a:off x="1034858" y="3573253"/>
            <a:ext cx="824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8"/>
          <p:cNvSpPr/>
          <p:nvPr/>
        </p:nvSpPr>
        <p:spPr>
          <a:xfrm>
            <a:off x="1010946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8"/>
          <p:cNvSpPr/>
          <p:nvPr/>
        </p:nvSpPr>
        <p:spPr>
          <a:xfrm>
            <a:off x="1162515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8"/>
          <p:cNvSpPr/>
          <p:nvPr/>
        </p:nvSpPr>
        <p:spPr>
          <a:xfrm>
            <a:off x="1314084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8"/>
          <p:cNvSpPr/>
          <p:nvPr/>
        </p:nvSpPr>
        <p:spPr>
          <a:xfrm>
            <a:off x="1465653" y="3881212"/>
            <a:ext cx="108000" cy="288032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28"/>
          <p:cNvSpPr/>
          <p:nvPr/>
        </p:nvSpPr>
        <p:spPr>
          <a:xfrm>
            <a:off x="1617222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8"/>
          <p:cNvSpPr/>
          <p:nvPr/>
        </p:nvSpPr>
        <p:spPr>
          <a:xfrm>
            <a:off x="1768791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8"/>
          <p:cNvSpPr/>
          <p:nvPr/>
        </p:nvSpPr>
        <p:spPr>
          <a:xfrm>
            <a:off x="1920360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8"/>
          <p:cNvSpPr/>
          <p:nvPr/>
        </p:nvSpPr>
        <p:spPr>
          <a:xfrm>
            <a:off x="2071929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8"/>
          <p:cNvSpPr/>
          <p:nvPr/>
        </p:nvSpPr>
        <p:spPr>
          <a:xfrm>
            <a:off x="2223498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8"/>
          <p:cNvSpPr/>
          <p:nvPr/>
        </p:nvSpPr>
        <p:spPr>
          <a:xfrm>
            <a:off x="2375067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8"/>
          <p:cNvSpPr/>
          <p:nvPr/>
        </p:nvSpPr>
        <p:spPr>
          <a:xfrm>
            <a:off x="2526636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8"/>
          <p:cNvSpPr/>
          <p:nvPr/>
        </p:nvSpPr>
        <p:spPr>
          <a:xfrm>
            <a:off x="2678205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/>
          <p:nvPr/>
        </p:nvSpPr>
        <p:spPr>
          <a:xfrm>
            <a:off x="2829774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8"/>
          <p:cNvSpPr/>
          <p:nvPr/>
        </p:nvSpPr>
        <p:spPr>
          <a:xfrm>
            <a:off x="2981343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"/>
          <p:cNvSpPr/>
          <p:nvPr/>
        </p:nvSpPr>
        <p:spPr>
          <a:xfrm>
            <a:off x="3132912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/>
          <p:nvPr/>
        </p:nvSpPr>
        <p:spPr>
          <a:xfrm>
            <a:off x="3284481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8"/>
          <p:cNvSpPr/>
          <p:nvPr/>
        </p:nvSpPr>
        <p:spPr>
          <a:xfrm>
            <a:off x="3436050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8"/>
          <p:cNvSpPr/>
          <p:nvPr/>
        </p:nvSpPr>
        <p:spPr>
          <a:xfrm>
            <a:off x="3587619" y="3881212"/>
            <a:ext cx="108000" cy="288032"/>
          </a:xfrm>
          <a:prstGeom prst="flowChartProcess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8"/>
          <p:cNvSpPr/>
          <p:nvPr/>
        </p:nvSpPr>
        <p:spPr>
          <a:xfrm>
            <a:off x="3739188" y="3881212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3890756" y="3881212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8"/>
          <p:cNvSpPr txBox="1"/>
          <p:nvPr/>
        </p:nvSpPr>
        <p:spPr>
          <a:xfrm>
            <a:off x="4071219" y="3797886"/>
            <a:ext cx="9717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500 jt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Google Shape;759;p28"/>
          <p:cNvCxnSpPr/>
          <p:nvPr/>
        </p:nvCxnSpPr>
        <p:spPr>
          <a:xfrm>
            <a:off x="1503849" y="4813932"/>
            <a:ext cx="3384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760" name="Google Shape;760;p28"/>
          <p:cNvCxnSpPr/>
          <p:nvPr/>
        </p:nvCxnSpPr>
        <p:spPr>
          <a:xfrm>
            <a:off x="1503849" y="4509120"/>
            <a:ext cx="3384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761" name="Google Shape;761;p28"/>
          <p:cNvSpPr txBox="1"/>
          <p:nvPr/>
        </p:nvSpPr>
        <p:spPr>
          <a:xfrm>
            <a:off x="1503849" y="4500315"/>
            <a:ext cx="998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Calcution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8"/>
          <p:cNvSpPr txBox="1"/>
          <p:nvPr/>
        </p:nvSpPr>
        <p:spPr>
          <a:xfrm>
            <a:off x="7394185" y="2852938"/>
            <a:ext cx="14061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Conversion Rate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8"/>
          <p:cNvSpPr/>
          <p:nvPr/>
        </p:nvSpPr>
        <p:spPr>
          <a:xfrm>
            <a:off x="7479026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8"/>
          <p:cNvSpPr/>
          <p:nvPr/>
        </p:nvSpPr>
        <p:spPr>
          <a:xfrm>
            <a:off x="7630595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8"/>
          <p:cNvSpPr/>
          <p:nvPr/>
        </p:nvSpPr>
        <p:spPr>
          <a:xfrm>
            <a:off x="7782164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8"/>
          <p:cNvSpPr/>
          <p:nvPr/>
        </p:nvSpPr>
        <p:spPr>
          <a:xfrm>
            <a:off x="7933733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8"/>
          <p:cNvSpPr/>
          <p:nvPr/>
        </p:nvSpPr>
        <p:spPr>
          <a:xfrm>
            <a:off x="8085302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8"/>
          <p:cNvSpPr/>
          <p:nvPr/>
        </p:nvSpPr>
        <p:spPr>
          <a:xfrm>
            <a:off x="8236871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/>
          <p:nvPr/>
        </p:nvSpPr>
        <p:spPr>
          <a:xfrm>
            <a:off x="8388440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8"/>
          <p:cNvSpPr/>
          <p:nvPr/>
        </p:nvSpPr>
        <p:spPr>
          <a:xfrm>
            <a:off x="8540009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8"/>
          <p:cNvSpPr/>
          <p:nvPr/>
        </p:nvSpPr>
        <p:spPr>
          <a:xfrm>
            <a:off x="8691578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8"/>
          <p:cNvSpPr/>
          <p:nvPr/>
        </p:nvSpPr>
        <p:spPr>
          <a:xfrm>
            <a:off x="8843147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8"/>
          <p:cNvSpPr/>
          <p:nvPr/>
        </p:nvSpPr>
        <p:spPr>
          <a:xfrm>
            <a:off x="8994716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C2DF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8"/>
          <p:cNvSpPr/>
          <p:nvPr/>
        </p:nvSpPr>
        <p:spPr>
          <a:xfrm>
            <a:off x="9146285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C2DF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8"/>
          <p:cNvSpPr/>
          <p:nvPr/>
        </p:nvSpPr>
        <p:spPr>
          <a:xfrm>
            <a:off x="9297854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8"/>
          <p:cNvSpPr/>
          <p:nvPr/>
        </p:nvSpPr>
        <p:spPr>
          <a:xfrm>
            <a:off x="9449423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8"/>
          <p:cNvSpPr/>
          <p:nvPr/>
        </p:nvSpPr>
        <p:spPr>
          <a:xfrm>
            <a:off x="9600992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8"/>
          <p:cNvSpPr/>
          <p:nvPr/>
        </p:nvSpPr>
        <p:spPr>
          <a:xfrm>
            <a:off x="9752561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8"/>
          <p:cNvSpPr/>
          <p:nvPr/>
        </p:nvSpPr>
        <p:spPr>
          <a:xfrm>
            <a:off x="9904130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8"/>
          <p:cNvSpPr/>
          <p:nvPr/>
        </p:nvSpPr>
        <p:spPr>
          <a:xfrm>
            <a:off x="10055699" y="3160897"/>
            <a:ext cx="108000" cy="288032"/>
          </a:xfrm>
          <a:prstGeom prst="flowChart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8"/>
          <p:cNvSpPr/>
          <p:nvPr/>
        </p:nvSpPr>
        <p:spPr>
          <a:xfrm>
            <a:off x="10207268" y="3160897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8"/>
          <p:cNvSpPr/>
          <p:nvPr/>
        </p:nvSpPr>
        <p:spPr>
          <a:xfrm>
            <a:off x="10358836" y="3160897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10539299" y="3077571"/>
            <a:ext cx="6639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394185" y="3593182"/>
            <a:ext cx="8242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8"/>
          <p:cNvSpPr/>
          <p:nvPr/>
        </p:nvSpPr>
        <p:spPr>
          <a:xfrm>
            <a:off x="747628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8"/>
          <p:cNvSpPr/>
          <p:nvPr/>
        </p:nvSpPr>
        <p:spPr>
          <a:xfrm>
            <a:off x="762784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8"/>
          <p:cNvSpPr/>
          <p:nvPr/>
        </p:nvSpPr>
        <p:spPr>
          <a:xfrm>
            <a:off x="777941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8"/>
          <p:cNvSpPr/>
          <p:nvPr/>
        </p:nvSpPr>
        <p:spPr>
          <a:xfrm>
            <a:off x="793098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8"/>
          <p:cNvSpPr/>
          <p:nvPr/>
        </p:nvSpPr>
        <p:spPr>
          <a:xfrm>
            <a:off x="808255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8"/>
          <p:cNvSpPr/>
          <p:nvPr/>
        </p:nvSpPr>
        <p:spPr>
          <a:xfrm>
            <a:off x="8234125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8"/>
          <p:cNvSpPr/>
          <p:nvPr/>
        </p:nvSpPr>
        <p:spPr>
          <a:xfrm>
            <a:off x="8385694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8"/>
          <p:cNvSpPr/>
          <p:nvPr/>
        </p:nvSpPr>
        <p:spPr>
          <a:xfrm>
            <a:off x="8537263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8"/>
          <p:cNvSpPr/>
          <p:nvPr/>
        </p:nvSpPr>
        <p:spPr>
          <a:xfrm>
            <a:off x="8688832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8"/>
          <p:cNvSpPr/>
          <p:nvPr/>
        </p:nvSpPr>
        <p:spPr>
          <a:xfrm>
            <a:off x="8840401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8"/>
          <p:cNvSpPr/>
          <p:nvPr/>
        </p:nvSpPr>
        <p:spPr>
          <a:xfrm>
            <a:off x="899197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8"/>
          <p:cNvSpPr/>
          <p:nvPr/>
        </p:nvSpPr>
        <p:spPr>
          <a:xfrm>
            <a:off x="914353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8"/>
          <p:cNvSpPr/>
          <p:nvPr/>
        </p:nvSpPr>
        <p:spPr>
          <a:xfrm>
            <a:off x="929510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8"/>
          <p:cNvSpPr/>
          <p:nvPr/>
        </p:nvSpPr>
        <p:spPr>
          <a:xfrm>
            <a:off x="944667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8"/>
          <p:cNvSpPr/>
          <p:nvPr/>
        </p:nvSpPr>
        <p:spPr>
          <a:xfrm>
            <a:off x="959824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28"/>
          <p:cNvSpPr/>
          <p:nvPr/>
        </p:nvSpPr>
        <p:spPr>
          <a:xfrm>
            <a:off x="9749815" y="3901141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8"/>
          <p:cNvSpPr/>
          <p:nvPr/>
        </p:nvSpPr>
        <p:spPr>
          <a:xfrm>
            <a:off x="9901384" y="3901141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8"/>
          <p:cNvSpPr/>
          <p:nvPr/>
        </p:nvSpPr>
        <p:spPr>
          <a:xfrm>
            <a:off x="10052953" y="3901141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28"/>
          <p:cNvSpPr/>
          <p:nvPr/>
        </p:nvSpPr>
        <p:spPr>
          <a:xfrm>
            <a:off x="10204522" y="3901141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8"/>
          <p:cNvSpPr/>
          <p:nvPr/>
        </p:nvSpPr>
        <p:spPr>
          <a:xfrm>
            <a:off x="10356090" y="3901141"/>
            <a:ext cx="108000" cy="288032"/>
          </a:xfrm>
          <a:prstGeom prst="flowChartProcess">
            <a:avLst/>
          </a:prstGeom>
          <a:solidFill>
            <a:srgbClr val="BFBFB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8"/>
          <p:cNvSpPr txBox="1"/>
          <p:nvPr/>
        </p:nvSpPr>
        <p:spPr>
          <a:xfrm>
            <a:off x="10536550" y="3817825"/>
            <a:ext cx="14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1.8 M</a:t>
            </a:r>
            <a:endParaRPr b="1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6" name="Google Shape;806;p28"/>
          <p:cNvCxnSpPr/>
          <p:nvPr/>
        </p:nvCxnSpPr>
        <p:spPr>
          <a:xfrm>
            <a:off x="7863176" y="4833861"/>
            <a:ext cx="3384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07" name="Google Shape;807;p28"/>
          <p:cNvCxnSpPr/>
          <p:nvPr/>
        </p:nvCxnSpPr>
        <p:spPr>
          <a:xfrm>
            <a:off x="7863176" y="4529049"/>
            <a:ext cx="3384000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grpSp>
        <p:nvGrpSpPr>
          <p:cNvPr id="808" name="Google Shape;808;p28"/>
          <p:cNvGrpSpPr/>
          <p:nvPr/>
        </p:nvGrpSpPr>
        <p:grpSpPr>
          <a:xfrm>
            <a:off x="4927429" y="1383011"/>
            <a:ext cx="2099812" cy="5534758"/>
            <a:chOff x="6348617" y="627534"/>
            <a:chExt cx="1545031" cy="4422160"/>
          </a:xfrm>
        </p:grpSpPr>
        <p:sp>
          <p:nvSpPr>
            <p:cNvPr id="809" name="Google Shape;809;p28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rgbClr val="3F3F3F">
                <a:alpha val="4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28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811" name="Google Shape;811;p28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rect b="b" l="l" r="r" t="t"/>
                <a:pathLst>
                  <a:path extrusionOk="0" h="457140" w="372189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0" i="0" lang="en-US" sz="2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rect b="b" l="l" r="r" t="t"/>
                <a:pathLst>
                  <a:path extrusionOk="0" h="622774" w="349372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rect b="b" l="l" r="r" t="t"/>
                <a:pathLst>
                  <a:path extrusionOk="0" h="2696464" w="987690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rect b="b" l="l" r="r" t="t"/>
                <a:pathLst>
                  <a:path extrusionOk="0" h="493253" w="221335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rect b="b" l="l" r="r" t="t"/>
                <a:pathLst>
                  <a:path extrusionOk="0" h="748473" w="342320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rect b="b" l="l" r="r" t="t"/>
                <a:pathLst>
                  <a:path extrusionOk="0" h="762969" w="523167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rect b="b" l="l" r="r" t="t"/>
                <a:pathLst>
                  <a:path extrusionOk="0" h="478107" w="516208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rect b="b" l="l" r="r" t="t"/>
                <a:pathLst>
                  <a:path extrusionOk="0" h="1510983" w="902625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rect b="b" l="l" r="r" t="t"/>
                <a:pathLst>
                  <a:path extrusionOk="0" h="1206936" w="372325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rect b="b" l="l" r="r" t="t"/>
                <a:pathLst>
                  <a:path extrusionOk="0" h="1929431" w="501695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rect b="b" l="l" r="r" t="t"/>
                <a:pathLst>
                  <a:path extrusionOk="0" h="2475960" w="820807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rect b="b" l="l" r="r" t="t"/>
                <a:pathLst>
                  <a:path extrusionOk="0" h="101390" w="188144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rect b="b" l="l" r="r" t="t"/>
                <a:pathLst>
                  <a:path extrusionOk="0" h="252445" w="200477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4" name="Google Shape;824;p28"/>
          <p:cNvGrpSpPr/>
          <p:nvPr/>
        </p:nvGrpSpPr>
        <p:grpSpPr>
          <a:xfrm>
            <a:off x="1034857" y="4450432"/>
            <a:ext cx="388504" cy="388504"/>
            <a:chOff x="1034857" y="4450432"/>
            <a:chExt cx="388504" cy="388504"/>
          </a:xfrm>
        </p:grpSpPr>
        <p:sp>
          <p:nvSpPr>
            <p:cNvPr id="825" name="Google Shape;825;p28"/>
            <p:cNvSpPr/>
            <p:nvPr/>
          </p:nvSpPr>
          <p:spPr>
            <a:xfrm>
              <a:off x="1034857" y="4450432"/>
              <a:ext cx="388504" cy="388504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 rot="10800000">
              <a:off x="1154617" y="4588750"/>
              <a:ext cx="182880" cy="182880"/>
            </a:xfrm>
            <a:custGeom>
              <a:rect b="b" l="l" r="r" t="t"/>
              <a:pathLst>
                <a:path extrusionOk="0" h="7138182" w="3636337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28"/>
          <p:cNvSpPr txBox="1"/>
          <p:nvPr/>
        </p:nvSpPr>
        <p:spPr>
          <a:xfrm>
            <a:off x="1034858" y="4902260"/>
            <a:ext cx="34065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8"/>
          <p:cNvSpPr txBox="1"/>
          <p:nvPr/>
        </p:nvSpPr>
        <p:spPr>
          <a:xfrm>
            <a:off x="901470" y="4982152"/>
            <a:ext cx="450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Total biaya pelatihan/Jumlah orang yang terekrut.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Biaya training: 936 Juta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Cost/Training = 936jt/25 orang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  = 37.44 juta/orang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28"/>
          <p:cNvGrpSpPr/>
          <p:nvPr/>
        </p:nvGrpSpPr>
        <p:grpSpPr>
          <a:xfrm>
            <a:off x="7394184" y="4445357"/>
            <a:ext cx="388504" cy="388504"/>
            <a:chOff x="1034857" y="4450432"/>
            <a:chExt cx="388504" cy="388504"/>
          </a:xfrm>
        </p:grpSpPr>
        <p:sp>
          <p:nvSpPr>
            <p:cNvPr id="830" name="Google Shape;830;p28"/>
            <p:cNvSpPr/>
            <p:nvPr/>
          </p:nvSpPr>
          <p:spPr>
            <a:xfrm>
              <a:off x="1034857" y="4450432"/>
              <a:ext cx="388504" cy="388504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 rot="10800000">
              <a:off x="1154617" y="4588750"/>
              <a:ext cx="182880" cy="182880"/>
            </a:xfrm>
            <a:custGeom>
              <a:rect b="b" l="l" r="r" t="t"/>
              <a:pathLst>
                <a:path extrusionOk="0" h="7138182" w="3636337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" name="Google Shape;832;p28"/>
          <p:cNvSpPr txBox="1"/>
          <p:nvPr/>
        </p:nvSpPr>
        <p:spPr>
          <a:xfrm>
            <a:off x="7869519" y="4551912"/>
            <a:ext cx="998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Calcution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8"/>
          <p:cNvSpPr/>
          <p:nvPr/>
        </p:nvSpPr>
        <p:spPr>
          <a:xfrm>
            <a:off x="7333079" y="4960377"/>
            <a:ext cx="485892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Total biaya pelatihan/Jumlah orang yang terekrut.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Biaya training: 936 Juta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Cost/Training = 936jt/90 orang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  = 10,4 juta/orang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8"/>
          <p:cNvSpPr/>
          <p:nvPr/>
        </p:nvSpPr>
        <p:spPr>
          <a:xfrm>
            <a:off x="2338820" y="6130170"/>
            <a:ext cx="1611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(Mahal)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8"/>
          <p:cNvSpPr/>
          <p:nvPr/>
        </p:nvSpPr>
        <p:spPr>
          <a:xfrm>
            <a:off x="8854718" y="6144448"/>
            <a:ext cx="992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(Murah)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28"/>
          <p:cNvSpPr/>
          <p:nvPr/>
        </p:nvSpPr>
        <p:spPr>
          <a:xfrm>
            <a:off x="8111108" y="1211272"/>
            <a:ext cx="259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(Estimate:  20 juta/orang)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7" name="Google Shape;837;p28"/>
          <p:cNvSpPr txBox="1"/>
          <p:nvPr/>
        </p:nvSpPr>
        <p:spPr>
          <a:xfrm>
            <a:off x="3135650" y="177550"/>
            <a:ext cx="7223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Referral Fees </a:t>
            </a: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(sampel sebesar 100 orang)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2943f317cb_0_11"/>
          <p:cNvSpPr/>
          <p:nvPr/>
        </p:nvSpPr>
        <p:spPr>
          <a:xfrm flipH="1">
            <a:off x="-22230" y="93084"/>
            <a:ext cx="3501351" cy="1098029"/>
          </a:xfrm>
          <a:custGeom>
            <a:rect b="b" l="l" r="r" t="t"/>
            <a:pathLst>
              <a:path extrusionOk="0" h="1621" w="5419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2943f317cb_0_11"/>
          <p:cNvSpPr txBox="1"/>
          <p:nvPr>
            <p:ph idx="1" type="body"/>
          </p:nvPr>
        </p:nvSpPr>
        <p:spPr>
          <a:xfrm>
            <a:off x="489838" y="351505"/>
            <a:ext cx="2599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Project Milestone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844" name="Google Shape;844;g12943f317cb_0_11"/>
          <p:cNvGrpSpPr/>
          <p:nvPr/>
        </p:nvGrpSpPr>
        <p:grpSpPr>
          <a:xfrm>
            <a:off x="0" y="4600665"/>
            <a:ext cx="3200400" cy="2265600"/>
            <a:chOff x="0" y="4592532"/>
            <a:chExt cx="3200400" cy="2265600"/>
          </a:xfrm>
        </p:grpSpPr>
        <p:sp>
          <p:nvSpPr>
            <p:cNvPr id="845" name="Google Shape;845;g12943f317cb_0_11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2943f317cb_0_11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g12943f317cb_0_11"/>
          <p:cNvGrpSpPr/>
          <p:nvPr/>
        </p:nvGrpSpPr>
        <p:grpSpPr>
          <a:xfrm rot="10800000">
            <a:off x="9017724" y="-21025"/>
            <a:ext cx="3200400" cy="2265600"/>
            <a:chOff x="0" y="4592532"/>
            <a:chExt cx="3200400" cy="2265600"/>
          </a:xfrm>
        </p:grpSpPr>
        <p:sp>
          <p:nvSpPr>
            <p:cNvPr id="848" name="Google Shape;848;g12943f317cb_0_11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2943f317cb_0_11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g12943f317cb_0_11"/>
          <p:cNvSpPr/>
          <p:nvPr/>
        </p:nvSpPr>
        <p:spPr>
          <a:xfrm>
            <a:off x="9275769" y="3956119"/>
            <a:ext cx="1728000" cy="10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Perusahaan Client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12943f317cb_0_11"/>
          <p:cNvSpPr/>
          <p:nvPr/>
        </p:nvSpPr>
        <p:spPr>
          <a:xfrm>
            <a:off x="3035881" y="3077181"/>
            <a:ext cx="698700" cy="5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12943f317cb_0_11"/>
          <p:cNvSpPr txBox="1"/>
          <p:nvPr/>
        </p:nvSpPr>
        <p:spPr>
          <a:xfrm>
            <a:off x="1048087" y="4150499"/>
            <a:ext cx="16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Peserta kandidat Data Scientist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g12943f317c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940" y="2882182"/>
            <a:ext cx="1782848" cy="10081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854" name="Google Shape;854;g12943f317cb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354" y="2492093"/>
            <a:ext cx="1718942" cy="16284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55" name="Google Shape;855;g12943f317cb_0_11"/>
          <p:cNvSpPr txBox="1"/>
          <p:nvPr/>
        </p:nvSpPr>
        <p:spPr>
          <a:xfrm>
            <a:off x="4000456" y="4169961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Penyalur Kerja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4A6cILo5EMU6A6FGM8RaCWrVA032JW4SkheeJ7lllVAf7_TD8fHhHg7nhR_e7Q1L5cb71oaO_JAJ5WWr4imuoT4WOLkPNWfxm6HyQLkUA1tGSkKUda0m91y06MghwoCIdtDa_e6dt7v7u6WLuw" id="856" name="Google Shape;856;g12943f317cb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7269" y="2225741"/>
            <a:ext cx="2363095" cy="200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7" name="Google Shape;857;g12943f317cb_0_11"/>
          <p:cNvGrpSpPr/>
          <p:nvPr/>
        </p:nvGrpSpPr>
        <p:grpSpPr>
          <a:xfrm>
            <a:off x="6061485" y="2489564"/>
            <a:ext cx="2776317" cy="2208410"/>
            <a:chOff x="4553285" y="2727554"/>
            <a:chExt cx="2794200" cy="2316595"/>
          </a:xfrm>
        </p:grpSpPr>
        <p:grpSp>
          <p:nvGrpSpPr>
            <p:cNvPr id="858" name="Google Shape;858;g12943f317cb_0_11"/>
            <p:cNvGrpSpPr/>
            <p:nvPr/>
          </p:nvGrpSpPr>
          <p:grpSpPr>
            <a:xfrm>
              <a:off x="4553285" y="2727554"/>
              <a:ext cx="2794200" cy="2316595"/>
              <a:chOff x="3098389" y="2812796"/>
              <a:chExt cx="2390657" cy="1982029"/>
            </a:xfrm>
          </p:grpSpPr>
          <p:sp>
            <p:nvSpPr>
              <p:cNvPr id="859" name="Google Shape;859;g12943f317cb_0_11"/>
              <p:cNvSpPr/>
              <p:nvPr/>
            </p:nvSpPr>
            <p:spPr>
              <a:xfrm rot="10800000">
                <a:off x="3098389" y="3619425"/>
                <a:ext cx="1584300" cy="1175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12943f317cb_0_11"/>
              <p:cNvSpPr/>
              <p:nvPr/>
            </p:nvSpPr>
            <p:spPr>
              <a:xfrm>
                <a:off x="3786546" y="2812796"/>
                <a:ext cx="1702500" cy="1272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1" name="Google Shape;861;g12943f317cb_0_11"/>
            <p:cNvSpPr txBox="1"/>
            <p:nvPr/>
          </p:nvSpPr>
          <p:spPr>
            <a:xfrm>
              <a:off x="5253802" y="3333409"/>
              <a:ext cx="15900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12943f317cb_0_11"/>
            <p:cNvSpPr txBox="1"/>
            <p:nvPr/>
          </p:nvSpPr>
          <p:spPr>
            <a:xfrm>
              <a:off x="5099488" y="4142046"/>
              <a:ext cx="1142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3" name="Google Shape;863;g12943f317cb_0_11"/>
          <p:cNvSpPr/>
          <p:nvPr/>
        </p:nvSpPr>
        <p:spPr>
          <a:xfrm>
            <a:off x="5760326" y="608343"/>
            <a:ext cx="3296100" cy="611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2943f317cb_0_11"/>
          <p:cNvSpPr/>
          <p:nvPr/>
        </p:nvSpPr>
        <p:spPr>
          <a:xfrm>
            <a:off x="5906001" y="5494498"/>
            <a:ext cx="277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Perusahaan membayar biaya pelatihan ke PT. JARVIS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5" name="Google Shape;865;g12943f317cb_0_11"/>
          <p:cNvGrpSpPr/>
          <p:nvPr/>
        </p:nvGrpSpPr>
        <p:grpSpPr>
          <a:xfrm>
            <a:off x="6775227" y="4180434"/>
            <a:ext cx="1593002" cy="1619055"/>
            <a:chOff x="8989981" y="4375090"/>
            <a:chExt cx="1593002" cy="1619055"/>
          </a:xfrm>
        </p:grpSpPr>
        <p:pic>
          <p:nvPicPr>
            <p:cNvPr descr="https://lh4.googleusercontent.com/7sqUY2em8g0A6pQPat-MNWGIg_si9VG88LDaMa1FXbMnFbISIaeeSbVcvWbgi75P2Z95vDdUArz11jH_hA2bRHBVAd_6kl9KKG3JPHbE_89fSBsEisTwXbTG9bTusSSSytjSuWFcabH3QormLw" id="866" name="Google Shape;866;g12943f317cb_0_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9981" y="4470144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7sqUY2em8g0A6pQPat-MNWGIg_si9VG88LDaMa1FXbMnFbISIaeeSbVcvWbgi75P2Z95vDdUArz11jH_hA2bRHBVAd_6kl9KKG3JPHbE_89fSBsEisTwXbTG9bTusSSSytjSuWFcabH3QormLw" id="867" name="Google Shape;867;g12943f317cb_0_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30408" y="4375090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g12943f317cb_0_11"/>
          <p:cNvSpPr/>
          <p:nvPr/>
        </p:nvSpPr>
        <p:spPr>
          <a:xfrm>
            <a:off x="6754634" y="1167857"/>
            <a:ext cx="19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Prediksi  Kandidat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0 : Keluar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1: Join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9" name="Google Shape;869;g12943f317cb_0_11"/>
          <p:cNvGrpSpPr/>
          <p:nvPr/>
        </p:nvGrpSpPr>
        <p:grpSpPr>
          <a:xfrm>
            <a:off x="6061395" y="1041980"/>
            <a:ext cx="848189" cy="1174938"/>
            <a:chOff x="99425" y="931380"/>
            <a:chExt cx="1143574" cy="1622843"/>
          </a:xfrm>
        </p:grpSpPr>
        <p:pic>
          <p:nvPicPr>
            <p:cNvPr descr="https://lh3.googleusercontent.com/F0_wfgcgCODw29zxU0VHARfxSbnEqu-RsQpggjMLlEoPdh_sqZIaZXaAAM_it8rdAeUn3OqJ1ujQ-2J8Vgoxa1_Tjp0vCETCC0qp_6DzyeqeQZUxLYpL5K9nLIPJ6P_MwSj4ufOgF7h1XCNljQ" id="870" name="Google Shape;870;g12943f317cb_0_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9999" y="931380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3.googleusercontent.com/F0_wfgcgCODw29zxU0VHARfxSbnEqu-RsQpggjMLlEoPdh_sqZIaZXaAAM_it8rdAeUn3OqJ1ujQ-2J8Vgoxa1_Tjp0vCETCC0qp_6DzyeqeQZUxLYpL5K9nLIPJ6P_MwSj4ufOgF7h1XCNljQ" id="871" name="Google Shape;871;g12943f317cb_0_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9425" y="944497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" name="Google Shape;872;g12943f317cb_0_11"/>
          <p:cNvSpPr/>
          <p:nvPr/>
        </p:nvSpPr>
        <p:spPr>
          <a:xfrm>
            <a:off x="423943" y="6123972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12943f317cb_0_11"/>
          <p:cNvSpPr/>
          <p:nvPr/>
        </p:nvSpPr>
        <p:spPr>
          <a:xfrm>
            <a:off x="3887950" y="2914575"/>
            <a:ext cx="1719000" cy="91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5"/>
          <p:cNvSpPr/>
          <p:nvPr/>
        </p:nvSpPr>
        <p:spPr>
          <a:xfrm>
            <a:off x="2055524" y="443245"/>
            <a:ext cx="3399598" cy="611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25"/>
          <p:cNvSpPr/>
          <p:nvPr/>
        </p:nvSpPr>
        <p:spPr>
          <a:xfrm>
            <a:off x="5810146" y="1192171"/>
            <a:ext cx="60960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0 (Rate Tinggi)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Cost untuk trainer lebih banyak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Inefisiensi waktu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1 (Rate Rendah)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Revenue dari payment perusahaan menjadi rendah karena yang join perusahaan menjadi sedikit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Cost per Hire menjadi mahal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880" name="Google Shape;880;p25"/>
          <p:cNvGrpSpPr/>
          <p:nvPr/>
        </p:nvGrpSpPr>
        <p:grpSpPr>
          <a:xfrm rot="10800000">
            <a:off x="9017724" y="-20893"/>
            <a:ext cx="3200400" cy="2265468"/>
            <a:chOff x="0" y="4592532"/>
            <a:chExt cx="3200400" cy="2265468"/>
          </a:xfrm>
        </p:grpSpPr>
        <p:sp>
          <p:nvSpPr>
            <p:cNvPr id="881" name="Google Shape;881;p25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25"/>
          <p:cNvSpPr/>
          <p:nvPr/>
        </p:nvSpPr>
        <p:spPr>
          <a:xfrm>
            <a:off x="5810146" y="778369"/>
            <a:ext cx="3519000" cy="523200"/>
          </a:xfrm>
          <a:prstGeom prst="rect">
            <a:avLst/>
          </a:prstGeom>
          <a:solidFill>
            <a:srgbClr val="C2DFE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Problem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25"/>
          <p:cNvGrpSpPr/>
          <p:nvPr/>
        </p:nvGrpSpPr>
        <p:grpSpPr>
          <a:xfrm>
            <a:off x="2366047" y="876882"/>
            <a:ext cx="874822" cy="1174938"/>
            <a:chOff x="99425" y="931380"/>
            <a:chExt cx="1143574" cy="1622843"/>
          </a:xfrm>
        </p:grpSpPr>
        <p:pic>
          <p:nvPicPr>
            <p:cNvPr descr="https://lh3.googleusercontent.com/F0_wfgcgCODw29zxU0VHARfxSbnEqu-RsQpggjMLlEoPdh_sqZIaZXaAAM_it8rdAeUn3OqJ1ujQ-2J8Vgoxa1_Tjp0vCETCC0qp_6DzyeqeQZUxLYpL5K9nLIPJ6P_MwSj4ufOgF7h1XCNljQ" id="885" name="Google Shape;88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999" y="931380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3.googleusercontent.com/F0_wfgcgCODw29zxU0VHARfxSbnEqu-RsQpggjMLlEoPdh_sqZIaZXaAAM_it8rdAeUn3OqJ1ujQ-2J8Vgoxa1_Tjp0vCETCC0qp_6DzyeqeQZUxLYpL5K9nLIPJ6P_MwSj4ufOgF7h1XCNljQ" id="886" name="Google Shape;88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425" y="944497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7" name="Google Shape;887;p25"/>
          <p:cNvGrpSpPr/>
          <p:nvPr/>
        </p:nvGrpSpPr>
        <p:grpSpPr>
          <a:xfrm>
            <a:off x="2366140" y="2324466"/>
            <a:ext cx="2863493" cy="2208410"/>
            <a:chOff x="4553285" y="2727554"/>
            <a:chExt cx="2794200" cy="2316595"/>
          </a:xfrm>
        </p:grpSpPr>
        <p:grpSp>
          <p:nvGrpSpPr>
            <p:cNvPr id="888" name="Google Shape;888;p25"/>
            <p:cNvGrpSpPr/>
            <p:nvPr/>
          </p:nvGrpSpPr>
          <p:grpSpPr>
            <a:xfrm>
              <a:off x="4553285" y="2727554"/>
              <a:ext cx="2794200" cy="2316595"/>
              <a:chOff x="3098389" y="2812796"/>
              <a:chExt cx="2390657" cy="1982029"/>
            </a:xfrm>
          </p:grpSpPr>
          <p:sp>
            <p:nvSpPr>
              <p:cNvPr id="889" name="Google Shape;889;p25"/>
              <p:cNvSpPr/>
              <p:nvPr/>
            </p:nvSpPr>
            <p:spPr>
              <a:xfrm rot="10800000">
                <a:off x="3098389" y="3619425"/>
                <a:ext cx="1584300" cy="1175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3786546" y="2812796"/>
                <a:ext cx="1702500" cy="1272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1" name="Google Shape;891;p25"/>
            <p:cNvSpPr txBox="1"/>
            <p:nvPr/>
          </p:nvSpPr>
          <p:spPr>
            <a:xfrm>
              <a:off x="5253802" y="3333409"/>
              <a:ext cx="15900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5"/>
            <p:cNvSpPr txBox="1"/>
            <p:nvPr/>
          </p:nvSpPr>
          <p:spPr>
            <a:xfrm>
              <a:off x="5099488" y="4142046"/>
              <a:ext cx="1142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3" name="Google Shape;893;p25"/>
          <p:cNvSpPr/>
          <p:nvPr/>
        </p:nvSpPr>
        <p:spPr>
          <a:xfrm>
            <a:off x="2205774" y="5329400"/>
            <a:ext cx="286492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Perusahaan membayar biaya pelatihan ke PT. JARVIS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25"/>
          <p:cNvGrpSpPr/>
          <p:nvPr/>
        </p:nvGrpSpPr>
        <p:grpSpPr>
          <a:xfrm>
            <a:off x="3102293" y="4015336"/>
            <a:ext cx="1643022" cy="1619055"/>
            <a:chOff x="8989981" y="4375090"/>
            <a:chExt cx="1593002" cy="1619055"/>
          </a:xfrm>
        </p:grpSpPr>
        <p:pic>
          <p:nvPicPr>
            <p:cNvPr descr="https://lh4.googleusercontent.com/7sqUY2em8g0A6pQPat-MNWGIg_si9VG88LDaMa1FXbMnFbISIaeeSbVcvWbgi75P2Z95vDdUArz11jH_hA2bRHBVAd_6kl9KKG3JPHbE_89fSBsEisTwXbTG9bTusSSSytjSuWFcabH3QormLw" id="895" name="Google Shape;89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89981" y="4470144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7sqUY2em8g0A6pQPat-MNWGIg_si9VG88LDaMa1FXbMnFbISIaeeSbVcvWbgi75P2Z95vDdUArz11jH_hA2bRHBVAd_6kl9KKG3JPHbE_89fSBsEisTwXbTG9bTusSSSytjSuWFcabH3QormLw" id="896" name="Google Shape;89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30408" y="4375090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7" name="Google Shape;897;p25"/>
          <p:cNvSpPr/>
          <p:nvPr/>
        </p:nvSpPr>
        <p:spPr>
          <a:xfrm>
            <a:off x="3081054" y="1002759"/>
            <a:ext cx="2053621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Prediksi  Kandidat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0 : Keluar</a:t>
            </a:r>
            <a:endParaRPr b="1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Target 1: Join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25"/>
          <p:cNvGrpSpPr/>
          <p:nvPr/>
        </p:nvGrpSpPr>
        <p:grpSpPr>
          <a:xfrm>
            <a:off x="0" y="4600665"/>
            <a:ext cx="3200400" cy="2265468"/>
            <a:chOff x="0" y="4592532"/>
            <a:chExt cx="3200400" cy="2265468"/>
          </a:xfrm>
        </p:grpSpPr>
        <p:sp>
          <p:nvSpPr>
            <p:cNvPr id="899" name="Google Shape;899;p25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4"/>
          <p:cNvSpPr/>
          <p:nvPr/>
        </p:nvSpPr>
        <p:spPr>
          <a:xfrm flipH="1">
            <a:off x="-22236" y="93084"/>
            <a:ext cx="3501357" cy="1098027"/>
          </a:xfrm>
          <a:custGeom>
            <a:rect b="b" l="l" r="r" t="t"/>
            <a:pathLst>
              <a:path extrusionOk="0" h="1621" w="5419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24"/>
          <p:cNvSpPr txBox="1"/>
          <p:nvPr>
            <p:ph idx="1" type="body"/>
          </p:nvPr>
        </p:nvSpPr>
        <p:spPr>
          <a:xfrm>
            <a:off x="489838" y="351505"/>
            <a:ext cx="2599444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Project Milestone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907" name="Google Shape;907;p24"/>
          <p:cNvGrpSpPr/>
          <p:nvPr/>
        </p:nvGrpSpPr>
        <p:grpSpPr>
          <a:xfrm>
            <a:off x="0" y="4600665"/>
            <a:ext cx="3200400" cy="2265468"/>
            <a:chOff x="0" y="4592532"/>
            <a:chExt cx="3200400" cy="2265468"/>
          </a:xfrm>
        </p:grpSpPr>
        <p:sp>
          <p:nvSpPr>
            <p:cNvPr id="908" name="Google Shape;908;p24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10;p24"/>
          <p:cNvGrpSpPr/>
          <p:nvPr/>
        </p:nvGrpSpPr>
        <p:grpSpPr>
          <a:xfrm rot="10800000">
            <a:off x="9017724" y="-20893"/>
            <a:ext cx="3200400" cy="2265468"/>
            <a:chOff x="0" y="4592532"/>
            <a:chExt cx="3200400" cy="2265468"/>
          </a:xfrm>
        </p:grpSpPr>
        <p:sp>
          <p:nvSpPr>
            <p:cNvPr id="911" name="Google Shape;911;p24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3" name="Google Shape;913;p24"/>
          <p:cNvSpPr/>
          <p:nvPr/>
        </p:nvSpPr>
        <p:spPr>
          <a:xfrm>
            <a:off x="423943" y="6123972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4"/>
          <p:cNvPicPr preferRelativeResize="0"/>
          <p:nvPr/>
        </p:nvPicPr>
        <p:blipFill rotWithShape="1">
          <a:blip r:embed="rId3">
            <a:alphaModFix/>
          </a:blip>
          <a:srcRect b="12726" l="0" r="0" t="10791"/>
          <a:stretch/>
        </p:blipFill>
        <p:spPr>
          <a:xfrm>
            <a:off x="2504714" y="1228181"/>
            <a:ext cx="8086540" cy="504827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4"/>
          <p:cNvSpPr txBox="1"/>
          <p:nvPr/>
        </p:nvSpPr>
        <p:spPr>
          <a:xfrm>
            <a:off x="2736320" y="1635416"/>
            <a:ext cx="15063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Platform Developer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Professional Firms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 / Marketing Firm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Key Advisors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Strategic Partners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Investors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Equity/Debt Financing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4"/>
          <p:cNvSpPr txBox="1"/>
          <p:nvPr/>
        </p:nvSpPr>
        <p:spPr>
          <a:xfrm>
            <a:off x="4242754" y="1635416"/>
            <a:ext cx="150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Career Management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Management Recruiting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Executive Search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Franchise Opportunities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24"/>
          <p:cNvSpPr txBox="1"/>
          <p:nvPr/>
        </p:nvSpPr>
        <p:spPr>
          <a:xfrm>
            <a:off x="5794772" y="1635416"/>
            <a:ext cx="1506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Lifetime Career Management &amp; Coaching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Superior and loyal clientcentric talent acquisition services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Relentless pursuit of talent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Entrepreneurial opportunities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4"/>
          <p:cNvSpPr txBox="1"/>
          <p:nvPr/>
        </p:nvSpPr>
        <p:spPr>
          <a:xfrm>
            <a:off x="7340725" y="1642925"/>
            <a:ext cx="1428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Lifetime relationship from college to retirement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Personalized coaching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Long term and loyal client and candidate relationships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Contact management portal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Franchisor training and support to franchisees.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4"/>
          <p:cNvSpPr txBox="1"/>
          <p:nvPr/>
        </p:nvSpPr>
        <p:spPr>
          <a:xfrm>
            <a:off x="8808380" y="1669236"/>
            <a:ext cx="1506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Individuals from college to retirement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Companies (Clients) seeking talent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People (Candidates) seeking Data Scientist opportunities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Entrepreneurs seeking a business opportunity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4"/>
          <p:cNvSpPr txBox="1"/>
          <p:nvPr/>
        </p:nvSpPr>
        <p:spPr>
          <a:xfrm>
            <a:off x="7265100" y="3341950"/>
            <a:ext cx="1650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Data Scientist focused organizations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Professional organizations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Industry specific companies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Start Up companies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External recruiting firms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Direct sales and recruiting franchise marketing organizations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Social Media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24"/>
          <p:cNvSpPr txBox="1"/>
          <p:nvPr/>
        </p:nvSpPr>
        <p:spPr>
          <a:xfrm>
            <a:off x="4242754" y="3388170"/>
            <a:ext cx="15063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Experienced management team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Technology portal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Existing marketing channels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-US" sz="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Proven concepts generating revenue</a:t>
            </a:r>
            <a:endParaRPr b="0" i="0" sz="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24"/>
          <p:cNvSpPr txBox="1"/>
          <p:nvPr/>
        </p:nvSpPr>
        <p:spPr>
          <a:xfrm>
            <a:off x="7321454" y="4964777"/>
            <a:ext cx="265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Events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Referral fees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Franchise fees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Royalties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Partnership member fees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Management fees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24"/>
          <p:cNvSpPr txBox="1"/>
          <p:nvPr/>
        </p:nvSpPr>
        <p:spPr>
          <a:xfrm>
            <a:off x="3574520" y="4964777"/>
            <a:ext cx="2655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Completion of portal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Trainers for coaching sessions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Acquiring participants through social media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Marketing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Direct sales and promotion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Company needs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24"/>
          <p:cNvSpPr/>
          <p:nvPr/>
        </p:nvSpPr>
        <p:spPr>
          <a:xfrm>
            <a:off x="2617625" y="4795425"/>
            <a:ext cx="7860600" cy="149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6"/>
          <p:cNvSpPr/>
          <p:nvPr/>
        </p:nvSpPr>
        <p:spPr>
          <a:xfrm flipH="1">
            <a:off x="-22236" y="93084"/>
            <a:ext cx="3501357" cy="1098027"/>
          </a:xfrm>
          <a:custGeom>
            <a:rect b="b" l="l" r="r" t="t"/>
            <a:pathLst>
              <a:path extrusionOk="0" h="1621" w="5419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6"/>
          <p:cNvSpPr txBox="1"/>
          <p:nvPr>
            <p:ph idx="1" type="body"/>
          </p:nvPr>
        </p:nvSpPr>
        <p:spPr>
          <a:xfrm>
            <a:off x="413651" y="275300"/>
            <a:ext cx="2894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Review Berdasarkan 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Data Batch Sebelumnya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931" name="Google Shape;931;p26"/>
          <p:cNvGrpSpPr/>
          <p:nvPr/>
        </p:nvGrpSpPr>
        <p:grpSpPr>
          <a:xfrm>
            <a:off x="0" y="4600665"/>
            <a:ext cx="3200400" cy="2265468"/>
            <a:chOff x="0" y="4592532"/>
            <a:chExt cx="3200400" cy="2265468"/>
          </a:xfrm>
        </p:grpSpPr>
        <p:sp>
          <p:nvSpPr>
            <p:cNvPr id="932" name="Google Shape;932;p26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>
            <a:off x="9017724" y="-20893"/>
            <a:ext cx="3200400" cy="2265468"/>
            <a:chOff x="0" y="4592532"/>
            <a:chExt cx="3200400" cy="2265468"/>
          </a:xfrm>
        </p:grpSpPr>
        <p:sp>
          <p:nvSpPr>
            <p:cNvPr id="935" name="Google Shape;935;p26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26"/>
          <p:cNvSpPr/>
          <p:nvPr/>
        </p:nvSpPr>
        <p:spPr>
          <a:xfrm>
            <a:off x="9569267" y="3514362"/>
            <a:ext cx="1728000" cy="10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join dan lolos rekrutmen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2771266" y="2517486"/>
            <a:ext cx="698700" cy="5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6"/>
          <p:cNvSpPr txBox="1"/>
          <p:nvPr/>
        </p:nvSpPr>
        <p:spPr>
          <a:xfrm>
            <a:off x="783472" y="3590804"/>
            <a:ext cx="16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orang Peserta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125" y="2322487"/>
            <a:ext cx="1782848" cy="10081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941" name="Google Shape;9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39" y="1932398"/>
            <a:ext cx="1718942" cy="16284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942" name="Google Shape;942;p26"/>
          <p:cNvSpPr txBox="1"/>
          <p:nvPr/>
        </p:nvSpPr>
        <p:spPr>
          <a:xfrm>
            <a:off x="4040641" y="3610266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Penyalur Kerja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4A6cILo5EMU6A6FGM8RaCWrVA032JW4SkheeJ7lllVAf7_TD8fHhHg7nhR_e7Q1L5cb71oaO_JAJ5WWr4imuoT4WOLkPNWfxm6HyQLkUA1tGSkKUda0m91y06MghwoCIdtDa_e6dt7v7u6WLuw" id="943" name="Google Shape;94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6054" y="1666046"/>
            <a:ext cx="2363095" cy="200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26"/>
          <p:cNvGrpSpPr/>
          <p:nvPr/>
        </p:nvGrpSpPr>
        <p:grpSpPr>
          <a:xfrm>
            <a:off x="6254119" y="1929786"/>
            <a:ext cx="2775963" cy="2208352"/>
            <a:chOff x="4553334" y="2727467"/>
            <a:chExt cx="2793844" cy="2316534"/>
          </a:xfrm>
        </p:grpSpPr>
        <p:grpSp>
          <p:nvGrpSpPr>
            <p:cNvPr id="945" name="Google Shape;945;p26"/>
            <p:cNvGrpSpPr/>
            <p:nvPr/>
          </p:nvGrpSpPr>
          <p:grpSpPr>
            <a:xfrm>
              <a:off x="4553334" y="2727467"/>
              <a:ext cx="2793844" cy="2316534"/>
              <a:chOff x="3098513" y="2812796"/>
              <a:chExt cx="2390416" cy="1982029"/>
            </a:xfrm>
          </p:grpSpPr>
          <p:sp>
            <p:nvSpPr>
              <p:cNvPr id="946" name="Google Shape;946;p26"/>
              <p:cNvSpPr/>
              <p:nvPr/>
            </p:nvSpPr>
            <p:spPr>
              <a:xfrm rot="10800000">
                <a:off x="3098513" y="3619367"/>
                <a:ext cx="1584176" cy="1175458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3786546" y="2812796"/>
                <a:ext cx="1702383" cy="127304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8" name="Google Shape;948;p26"/>
            <p:cNvSpPr txBox="1"/>
            <p:nvPr/>
          </p:nvSpPr>
          <p:spPr>
            <a:xfrm>
              <a:off x="5253802" y="3333408"/>
              <a:ext cx="1590027" cy="322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6"/>
            <p:cNvSpPr txBox="1"/>
            <p:nvPr/>
          </p:nvSpPr>
          <p:spPr>
            <a:xfrm>
              <a:off x="5099488" y="4142045"/>
              <a:ext cx="1142091" cy="322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0" name="Google Shape;950;p26"/>
          <p:cNvGrpSpPr/>
          <p:nvPr/>
        </p:nvGrpSpPr>
        <p:grpSpPr>
          <a:xfrm>
            <a:off x="4733711" y="201049"/>
            <a:ext cx="3296193" cy="1745414"/>
            <a:chOff x="5820732" y="467990"/>
            <a:chExt cx="3296193" cy="1745414"/>
          </a:xfrm>
        </p:grpSpPr>
        <p:sp>
          <p:nvSpPr>
            <p:cNvPr id="951" name="Google Shape;951;p26"/>
            <p:cNvSpPr/>
            <p:nvPr/>
          </p:nvSpPr>
          <p:spPr>
            <a:xfrm>
              <a:off x="5820732" y="467990"/>
              <a:ext cx="3296193" cy="1745414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987521" y="533416"/>
              <a:ext cx="19770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Data Kandidat</a:t>
              </a:r>
              <a:endParaRPr b="1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Target 0 : 75.07% Reject</a:t>
              </a:r>
              <a:endParaRPr b="1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Target 1:  </a:t>
              </a:r>
              <a:r>
                <a:rPr b="1" i="0" lang="en-US" sz="1800" u="none" cap="none" strike="noStrike">
                  <a:solidFill>
                    <a:srgbClr val="FF0000"/>
                  </a:solidFill>
                  <a:highlight>
                    <a:srgbClr val="FFFFFF"/>
                  </a:highlight>
                  <a:latin typeface="Corbel"/>
                  <a:ea typeface="Corbel"/>
                  <a:cs typeface="Corbel"/>
                  <a:sym typeface="Corbel"/>
                </a:rPr>
                <a:t>24.93%</a:t>
              </a:r>
              <a:r>
                <a:rPr b="1" i="0" lang="en-US" sz="27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Join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26"/>
          <p:cNvGrpSpPr/>
          <p:nvPr/>
        </p:nvGrpSpPr>
        <p:grpSpPr>
          <a:xfrm>
            <a:off x="5034780" y="482285"/>
            <a:ext cx="848189" cy="1174938"/>
            <a:chOff x="99425" y="931380"/>
            <a:chExt cx="1143574" cy="1622843"/>
          </a:xfrm>
        </p:grpSpPr>
        <p:pic>
          <p:nvPicPr>
            <p:cNvPr descr="https://lh3.googleusercontent.com/F0_wfgcgCODw29zxU0VHARfxSbnEqu-RsQpggjMLlEoPdh_sqZIaZXaAAM_it8rdAeUn3OqJ1ujQ-2J8Vgoxa1_Tjp0vCETCC0qp_6DzyeqeQZUxLYpL5K9nLIPJ6P_MwSj4ufOgF7h1XCNljQ" id="954" name="Google Shape;95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999" y="931380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3.googleusercontent.com/F0_wfgcgCODw29zxU0VHARfxSbnEqu-RsQpggjMLlEoPdh_sqZIaZXaAAM_it8rdAeUn3OqJ1ujQ-2J8Vgoxa1_Tjp0vCETCC0qp_6DzyeqeQZUxLYpL5K9nLIPJ6P_MwSj4ufOgF7h1XCNljQ" id="955" name="Google Shape;95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425" y="944497"/>
              <a:ext cx="1143000" cy="1609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26"/>
          <p:cNvSpPr/>
          <p:nvPr/>
        </p:nvSpPr>
        <p:spPr>
          <a:xfrm>
            <a:off x="423943" y="6123972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6"/>
          <p:cNvSpPr/>
          <p:nvPr/>
        </p:nvSpPr>
        <p:spPr>
          <a:xfrm>
            <a:off x="5449646" y="4056379"/>
            <a:ext cx="38575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Harga karyawan  = 20 juta/orang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Revenue : 25x @20 juta/ org = 500juta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26"/>
          <p:cNvSpPr/>
          <p:nvPr/>
        </p:nvSpPr>
        <p:spPr>
          <a:xfrm>
            <a:off x="5076297" y="4132496"/>
            <a:ext cx="373361" cy="4941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26"/>
          <p:cNvSpPr/>
          <p:nvPr/>
        </p:nvSpPr>
        <p:spPr>
          <a:xfrm>
            <a:off x="3686175" y="4773325"/>
            <a:ext cx="73251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Perhitungan Biaya Pelatihan 3 bulan (90 sesi):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1. Trainer 4 kelas : 4 x 2 juta x 90 sesi = 720 juta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Gaji Project Manager : 8 juta x 3 bulan = 24 juta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3. Gaji 2 Supervisor : 2 x 4 juta x 3 bulan = 24 juta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4. Biaya pengembangan perusahaan dll : 56 juta x 3 bulan = 168 juta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Total pengeluaran :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936 juta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  &gt;    Revenue : 500 juta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26"/>
          <p:cNvSpPr/>
          <p:nvPr/>
        </p:nvSpPr>
        <p:spPr>
          <a:xfrm rot="757159">
            <a:off x="1579014" y="4943001"/>
            <a:ext cx="556134" cy="556134"/>
          </a:xfrm>
          <a:custGeom>
            <a:rect b="b" l="l" r="r" t="t"/>
            <a:pathLst>
              <a:path extrusionOk="0" h="3240000" w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6"/>
          <p:cNvSpPr/>
          <p:nvPr/>
        </p:nvSpPr>
        <p:spPr>
          <a:xfrm>
            <a:off x="2159724" y="5166713"/>
            <a:ext cx="1611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YAH RUGI..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6"/>
          <p:cNvSpPr/>
          <p:nvPr/>
        </p:nvSpPr>
        <p:spPr>
          <a:xfrm>
            <a:off x="3964150" y="2381175"/>
            <a:ext cx="1719000" cy="91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2999083aa3_4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5385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HrBIs-nMExNu2ay9QrPw4Sj68YjimeLLn1Gld3yrL0eF6AwS_33rAMw_vW5wZJan5wHo2gC9jJ361YHYZiwLkZDTwRTDevfFl9RgVkYG9xkWZ5pJ5OdWtPbf3PtIzkBOqL9e56cSTT7RoNfR2Q" id="967" name="Google Shape;967;g11bf9bf1a3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171" y="2396975"/>
            <a:ext cx="1198454" cy="12032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968" name="Google Shape;968;g11bf9bf1a3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045" y="2791084"/>
            <a:ext cx="1198454" cy="12032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969" name="Google Shape;969;g11bf9bf1a3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225" y="2565879"/>
            <a:ext cx="1198454" cy="12032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70" name="Google Shape;970;g11bf9bf1a3c_0_5"/>
          <p:cNvSpPr/>
          <p:nvPr/>
        </p:nvSpPr>
        <p:spPr>
          <a:xfrm flipH="1">
            <a:off x="-22230" y="93084"/>
            <a:ext cx="3501351" cy="1098029"/>
          </a:xfrm>
          <a:custGeom>
            <a:rect b="b" l="l" r="r" t="t"/>
            <a:pathLst>
              <a:path extrusionOk="0" h="1621" w="5419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11bf9bf1a3c_0_5"/>
          <p:cNvSpPr txBox="1"/>
          <p:nvPr>
            <p:ph idx="1" type="body"/>
          </p:nvPr>
        </p:nvSpPr>
        <p:spPr>
          <a:xfrm>
            <a:off x="489838" y="351505"/>
            <a:ext cx="2599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Implementasi Machine Learning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972" name="Google Shape;972;g11bf9bf1a3c_0_5"/>
          <p:cNvGrpSpPr/>
          <p:nvPr/>
        </p:nvGrpSpPr>
        <p:grpSpPr>
          <a:xfrm>
            <a:off x="0" y="4600665"/>
            <a:ext cx="3200400" cy="2265600"/>
            <a:chOff x="0" y="4592532"/>
            <a:chExt cx="3200400" cy="2265600"/>
          </a:xfrm>
        </p:grpSpPr>
        <p:sp>
          <p:nvSpPr>
            <p:cNvPr id="973" name="Google Shape;973;g11bf9bf1a3c_0_5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1bf9bf1a3c_0_5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g11bf9bf1a3c_0_5"/>
          <p:cNvGrpSpPr/>
          <p:nvPr/>
        </p:nvGrpSpPr>
        <p:grpSpPr>
          <a:xfrm rot="10800000">
            <a:off x="9017724" y="-21025"/>
            <a:ext cx="3200400" cy="2265600"/>
            <a:chOff x="0" y="4592532"/>
            <a:chExt cx="3200400" cy="2265600"/>
          </a:xfrm>
        </p:grpSpPr>
        <p:sp>
          <p:nvSpPr>
            <p:cNvPr id="976" name="Google Shape;976;g11bf9bf1a3c_0_5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1bf9bf1a3c_0_5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g11bf9bf1a3c_0_5"/>
          <p:cNvSpPr/>
          <p:nvPr/>
        </p:nvSpPr>
        <p:spPr>
          <a:xfrm>
            <a:off x="10266369" y="3879919"/>
            <a:ext cx="1728000" cy="10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Perusahaan Client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11bf9bf1a3c_0_5"/>
          <p:cNvSpPr/>
          <p:nvPr/>
        </p:nvSpPr>
        <p:spPr>
          <a:xfrm>
            <a:off x="1892873" y="3000975"/>
            <a:ext cx="969600" cy="5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11bf9bf1a3c_0_5"/>
          <p:cNvSpPr txBox="1"/>
          <p:nvPr/>
        </p:nvSpPr>
        <p:spPr>
          <a:xfrm>
            <a:off x="133687" y="3998099"/>
            <a:ext cx="16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Peserta kandidat Data Scientist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g11bf9bf1a3c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4140" y="2805982"/>
            <a:ext cx="1782848" cy="10081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982" name="Google Shape;982;g11bf9bf1a3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23" y="2812834"/>
            <a:ext cx="1198454" cy="12032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83" name="Google Shape;983;g11bf9bf1a3c_0_5"/>
          <p:cNvSpPr txBox="1"/>
          <p:nvPr/>
        </p:nvSpPr>
        <p:spPr>
          <a:xfrm>
            <a:off x="5219656" y="4093761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Penyalur Kerja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4A6cILo5EMU6A6FGM8RaCWrVA032JW4SkheeJ7lllVAf7_TD8fHhHg7nhR_e7Q1L5cb71oaO_JAJ5WWr4imuoT4WOLkPNWfxm6HyQLkUA1tGSkKUda0m91y06MghwoCIdtDa_e6dt7v7u6WLuw" id="984" name="Google Shape;984;g11bf9bf1a3c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7869" y="2149541"/>
            <a:ext cx="2363095" cy="200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5" name="Google Shape;985;g11bf9bf1a3c_0_5"/>
          <p:cNvGrpSpPr/>
          <p:nvPr/>
        </p:nvGrpSpPr>
        <p:grpSpPr>
          <a:xfrm>
            <a:off x="7052085" y="2413364"/>
            <a:ext cx="2776317" cy="2208410"/>
            <a:chOff x="4553285" y="2727554"/>
            <a:chExt cx="2794200" cy="2316595"/>
          </a:xfrm>
        </p:grpSpPr>
        <p:grpSp>
          <p:nvGrpSpPr>
            <p:cNvPr id="986" name="Google Shape;986;g11bf9bf1a3c_0_5"/>
            <p:cNvGrpSpPr/>
            <p:nvPr/>
          </p:nvGrpSpPr>
          <p:grpSpPr>
            <a:xfrm>
              <a:off x="4553285" y="2727554"/>
              <a:ext cx="2794200" cy="2316595"/>
              <a:chOff x="3098389" y="2812796"/>
              <a:chExt cx="2390657" cy="1982029"/>
            </a:xfrm>
          </p:grpSpPr>
          <p:sp>
            <p:nvSpPr>
              <p:cNvPr id="987" name="Google Shape;987;g11bf9bf1a3c_0_5"/>
              <p:cNvSpPr/>
              <p:nvPr/>
            </p:nvSpPr>
            <p:spPr>
              <a:xfrm rot="10800000">
                <a:off x="3098389" y="3619425"/>
                <a:ext cx="1584300" cy="1175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11bf9bf1a3c_0_5"/>
              <p:cNvSpPr/>
              <p:nvPr/>
            </p:nvSpPr>
            <p:spPr>
              <a:xfrm>
                <a:off x="3786546" y="2812796"/>
                <a:ext cx="1702500" cy="1272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9" name="Google Shape;989;g11bf9bf1a3c_0_5"/>
            <p:cNvSpPr txBox="1"/>
            <p:nvPr/>
          </p:nvSpPr>
          <p:spPr>
            <a:xfrm>
              <a:off x="5253802" y="3333409"/>
              <a:ext cx="15900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11bf9bf1a3c_0_5"/>
            <p:cNvSpPr txBox="1"/>
            <p:nvPr/>
          </p:nvSpPr>
          <p:spPr>
            <a:xfrm>
              <a:off x="5099488" y="4142046"/>
              <a:ext cx="1142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g11bf9bf1a3c_0_5"/>
          <p:cNvSpPr/>
          <p:nvPr/>
        </p:nvSpPr>
        <p:spPr>
          <a:xfrm>
            <a:off x="6896601" y="5418298"/>
            <a:ext cx="277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Perusahaan membayar biaya pelatihan ke PT. JARVIS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2" name="Google Shape;992;g11bf9bf1a3c_0_5"/>
          <p:cNvGrpSpPr/>
          <p:nvPr/>
        </p:nvGrpSpPr>
        <p:grpSpPr>
          <a:xfrm>
            <a:off x="7765827" y="4104234"/>
            <a:ext cx="1593002" cy="1619055"/>
            <a:chOff x="8989981" y="4375090"/>
            <a:chExt cx="1593002" cy="1619055"/>
          </a:xfrm>
        </p:grpSpPr>
        <p:pic>
          <p:nvPicPr>
            <p:cNvPr descr="https://lh4.googleusercontent.com/7sqUY2em8g0A6pQPat-MNWGIg_si9VG88LDaMa1FXbMnFbISIaeeSbVcvWbgi75P2Z95vDdUArz11jH_hA2bRHBVAd_6kl9KKG3JPHbE_89fSBsEisTwXbTG9bTusSSSytjSuWFcabH3QormLw" id="993" name="Google Shape;993;g11bf9bf1a3c_0_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9981" y="4470144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4.googleusercontent.com/7sqUY2em8g0A6pQPat-MNWGIg_si9VG88LDaMa1FXbMnFbISIaeeSbVcvWbgi75P2Z95vDdUArz11jH_hA2bRHBVAd_6kl9KKG3JPHbE_89fSBsEisTwXbTG9bTusSSSytjSuWFcabH3QormLw" id="994" name="Google Shape;994;g11bf9bf1a3c_0_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30408" y="4375090"/>
              <a:ext cx="1552575" cy="152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5" name="Google Shape;995;g11bf9bf1a3c_0_5"/>
          <p:cNvSpPr/>
          <p:nvPr/>
        </p:nvSpPr>
        <p:spPr>
          <a:xfrm>
            <a:off x="423943" y="6123972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11bf9bf1a3c_0_5"/>
          <p:cNvSpPr/>
          <p:nvPr/>
        </p:nvSpPr>
        <p:spPr>
          <a:xfrm>
            <a:off x="5107150" y="2838375"/>
            <a:ext cx="1719000" cy="91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HrBIs-nMExNu2ay9QrPw4Sj68YjimeLLn1Gld3yrL0eF6AwS_33rAMw_vW5wZJan5wHo2gC9jJ361YHYZiwLkZDTwRTDevfFl9RgVkYG9xkWZ5pJ5OdWtPbf3PtIzkBOqL9e56cSTT7RoNfR2Q" id="997" name="Google Shape;997;g11bf9bf1a3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351" y="2568299"/>
            <a:ext cx="1412950" cy="133858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98" name="Google Shape;998;g11bf9bf1a3c_0_5"/>
          <p:cNvSpPr/>
          <p:nvPr/>
        </p:nvSpPr>
        <p:spPr>
          <a:xfrm>
            <a:off x="4331281" y="3000981"/>
            <a:ext cx="698700" cy="5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1bf9bf1a3c_0_5"/>
          <p:cNvSpPr txBox="1"/>
          <p:nvPr/>
        </p:nvSpPr>
        <p:spPr>
          <a:xfrm>
            <a:off x="1602400" y="2489325"/>
            <a:ext cx="14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SELEKSI</a:t>
            </a:r>
            <a:endParaRPr b="1" i="0" sz="1400" u="none" cap="none" strike="noStrike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KANDIDAT</a:t>
            </a:r>
            <a:endParaRPr b="1" i="0" sz="1400" u="none" cap="none" strike="noStrike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0" name="Google Shape;1000;g11bf9bf1a3c_0_5"/>
          <p:cNvSpPr txBox="1"/>
          <p:nvPr/>
        </p:nvSpPr>
        <p:spPr>
          <a:xfrm>
            <a:off x="2724487" y="3998099"/>
            <a:ext cx="166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Peserta kandidat Data Scientist yang Lolos Seleksi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27"/>
          <p:cNvPicPr preferRelativeResize="0"/>
          <p:nvPr/>
        </p:nvPicPr>
        <p:blipFill rotWithShape="1">
          <a:blip r:embed="rId3">
            <a:alphaModFix/>
          </a:blip>
          <a:srcRect b="0" l="0" r="8824" t="0"/>
          <a:stretch/>
        </p:blipFill>
        <p:spPr>
          <a:xfrm>
            <a:off x="6896100" y="1273813"/>
            <a:ext cx="4133850" cy="300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Google Shape;1006;p27"/>
          <p:cNvGrpSpPr/>
          <p:nvPr/>
        </p:nvGrpSpPr>
        <p:grpSpPr>
          <a:xfrm>
            <a:off x="0" y="4600665"/>
            <a:ext cx="3200400" cy="2265468"/>
            <a:chOff x="0" y="4592532"/>
            <a:chExt cx="3200400" cy="2265468"/>
          </a:xfrm>
        </p:grpSpPr>
        <p:sp>
          <p:nvSpPr>
            <p:cNvPr id="1007" name="Google Shape;1007;p27"/>
            <p:cNvSpPr/>
            <p:nvPr/>
          </p:nvSpPr>
          <p:spPr>
            <a:xfrm>
              <a:off x="0" y="4592532"/>
              <a:ext cx="3200400" cy="2265468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149455" y="5905728"/>
              <a:ext cx="807899" cy="807899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9" name="Google Shape;1009;p27"/>
          <p:cNvSpPr/>
          <p:nvPr/>
        </p:nvSpPr>
        <p:spPr>
          <a:xfrm>
            <a:off x="423943" y="6123972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" name="Google Shape;1010;p27"/>
          <p:cNvGrpSpPr/>
          <p:nvPr/>
        </p:nvGrpSpPr>
        <p:grpSpPr>
          <a:xfrm rot="10800000">
            <a:off x="9017724" y="-21025"/>
            <a:ext cx="3200400" cy="2265600"/>
            <a:chOff x="0" y="4592532"/>
            <a:chExt cx="3200400" cy="2265600"/>
          </a:xfrm>
        </p:grpSpPr>
        <p:sp>
          <p:nvSpPr>
            <p:cNvPr id="1011" name="Google Shape;1011;p27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3" name="Google Shape;10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8200" y="4379737"/>
            <a:ext cx="6611045" cy="242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944" y="2072532"/>
            <a:ext cx="6016416" cy="19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27"/>
          <p:cNvSpPr txBox="1"/>
          <p:nvPr/>
        </p:nvSpPr>
        <p:spPr>
          <a:xfrm>
            <a:off x="5219800" y="5336000"/>
            <a:ext cx="126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7"/>
          <p:cNvSpPr txBox="1"/>
          <p:nvPr/>
        </p:nvSpPr>
        <p:spPr>
          <a:xfrm>
            <a:off x="7999050" y="5768475"/>
            <a:ext cx="126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2100" u="none" cap="none" strike="noStrike">
              <a:solidFill>
                <a:srgbClr val="1155C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27"/>
          <p:cNvSpPr txBox="1"/>
          <p:nvPr/>
        </p:nvSpPr>
        <p:spPr>
          <a:xfrm>
            <a:off x="428700" y="1565300"/>
            <a:ext cx="259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Proses Seleksi Kandidat</a:t>
            </a:r>
            <a:endParaRPr b="0" i="0" sz="1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071225" y="620825"/>
            <a:ext cx="363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Hasil prediksi job-seeker menggunakan Machine Learning</a:t>
            </a:r>
            <a:endParaRPr b="0" i="0" sz="16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1782275" y="322300"/>
            <a:ext cx="4134000" cy="80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Simulasi Tahap Seleksi Kandidat </a:t>
            </a:r>
            <a:endParaRPr b="1" i="0" sz="2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2943f317cb_0_51"/>
          <p:cNvSpPr/>
          <p:nvPr/>
        </p:nvSpPr>
        <p:spPr>
          <a:xfrm flipH="1">
            <a:off x="-22222" y="93074"/>
            <a:ext cx="3657148" cy="1165450"/>
          </a:xfrm>
          <a:custGeom>
            <a:rect b="b" l="l" r="r" t="t"/>
            <a:pathLst>
              <a:path extrusionOk="0" h="1621" w="5419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12943f317cb_0_51"/>
          <p:cNvSpPr txBox="1"/>
          <p:nvPr>
            <p:ph idx="1" type="body"/>
          </p:nvPr>
        </p:nvSpPr>
        <p:spPr>
          <a:xfrm>
            <a:off x="413650" y="275300"/>
            <a:ext cx="2904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Dengan Implementasi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 sz="3600">
                <a:solidFill>
                  <a:schemeClr val="lt1"/>
                </a:solidFill>
              </a:rPr>
              <a:t>Machine Learning</a:t>
            </a:r>
            <a:endParaRPr b="1" sz="3600">
              <a:solidFill>
                <a:schemeClr val="lt1"/>
              </a:solidFill>
            </a:endParaRPr>
          </a:p>
        </p:txBody>
      </p:sp>
      <p:grpSp>
        <p:nvGrpSpPr>
          <p:cNvPr id="1026" name="Google Shape;1026;g12943f317cb_0_51"/>
          <p:cNvGrpSpPr/>
          <p:nvPr/>
        </p:nvGrpSpPr>
        <p:grpSpPr>
          <a:xfrm>
            <a:off x="0" y="4600665"/>
            <a:ext cx="3200400" cy="2265600"/>
            <a:chOff x="0" y="4592532"/>
            <a:chExt cx="3200400" cy="2265600"/>
          </a:xfrm>
        </p:grpSpPr>
        <p:sp>
          <p:nvSpPr>
            <p:cNvPr id="1027" name="Google Shape;1027;g12943f317cb_0_51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2943f317cb_0_51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g12943f317cb_0_51"/>
          <p:cNvGrpSpPr/>
          <p:nvPr/>
        </p:nvGrpSpPr>
        <p:grpSpPr>
          <a:xfrm rot="10800000">
            <a:off x="9017724" y="-21025"/>
            <a:ext cx="3200400" cy="2265600"/>
            <a:chOff x="0" y="4592532"/>
            <a:chExt cx="3200400" cy="2265600"/>
          </a:xfrm>
        </p:grpSpPr>
        <p:sp>
          <p:nvSpPr>
            <p:cNvPr id="1030" name="Google Shape;1030;g12943f317cb_0_51"/>
            <p:cNvSpPr/>
            <p:nvPr/>
          </p:nvSpPr>
          <p:spPr>
            <a:xfrm>
              <a:off x="0" y="4592532"/>
              <a:ext cx="3200400" cy="2265600"/>
            </a:xfrm>
            <a:prstGeom prst="rtTriangl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2943f317cb_0_51"/>
            <p:cNvSpPr/>
            <p:nvPr/>
          </p:nvSpPr>
          <p:spPr>
            <a:xfrm>
              <a:off x="149455" y="5905728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2" name="Google Shape;1032;g12943f317cb_0_51"/>
          <p:cNvSpPr/>
          <p:nvPr/>
        </p:nvSpPr>
        <p:spPr>
          <a:xfrm>
            <a:off x="9401679" y="3434524"/>
            <a:ext cx="1728000" cy="10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 join dan lolos rekrutmen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12943f317cb_0_51"/>
          <p:cNvSpPr/>
          <p:nvPr/>
        </p:nvSpPr>
        <p:spPr>
          <a:xfrm>
            <a:off x="2771266" y="2441286"/>
            <a:ext cx="698700" cy="5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12943f317cb_0_51"/>
          <p:cNvSpPr txBox="1"/>
          <p:nvPr/>
        </p:nvSpPr>
        <p:spPr>
          <a:xfrm>
            <a:off x="783472" y="3514604"/>
            <a:ext cx="166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orang Peserta lolos seleksi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g12943f317cb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125" y="2246287"/>
            <a:ext cx="1782848" cy="10081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lh6.googleusercontent.com/HrBIs-nMExNu2ay9QrPw4Sj68YjimeLLn1Gld3yrL0eF6AwS_33rAMw_vW5wZJan5wHo2gC9jJ361YHYZiwLkZDTwRTDevfFl9RgVkYG9xkWZ5pJ5OdWtPbf3PtIzkBOqL9e56cSTT7RoNfR2Q" id="1036" name="Google Shape;1036;g12943f317cb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39" y="1856198"/>
            <a:ext cx="1718942" cy="16284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37" name="Google Shape;1037;g12943f317cb_0_51"/>
          <p:cNvSpPr txBox="1"/>
          <p:nvPr/>
        </p:nvSpPr>
        <p:spPr>
          <a:xfrm>
            <a:off x="4040641" y="3534066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Penyalur Kerja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4A6cILo5EMU6A6FGM8RaCWrVA032JW4SkheeJ7lllVAf7_TD8fHhHg7nhR_e7Q1L5cb71oaO_JAJ5WWr4imuoT4WOLkPNWfxm6HyQLkUA1tGSkKUda0m91y06MghwoCIdtDa_e6dt7v7u6WLuw" id="1038" name="Google Shape;1038;g12943f317cb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3654" y="1589846"/>
            <a:ext cx="2363095" cy="200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g12943f317cb_0_51"/>
          <p:cNvGrpSpPr/>
          <p:nvPr/>
        </p:nvGrpSpPr>
        <p:grpSpPr>
          <a:xfrm>
            <a:off x="6101670" y="1853669"/>
            <a:ext cx="2776317" cy="2208410"/>
            <a:chOff x="4553285" y="2727554"/>
            <a:chExt cx="2794200" cy="2316595"/>
          </a:xfrm>
        </p:grpSpPr>
        <p:grpSp>
          <p:nvGrpSpPr>
            <p:cNvPr id="1040" name="Google Shape;1040;g12943f317cb_0_51"/>
            <p:cNvGrpSpPr/>
            <p:nvPr/>
          </p:nvGrpSpPr>
          <p:grpSpPr>
            <a:xfrm>
              <a:off x="4553285" y="2727554"/>
              <a:ext cx="2794200" cy="2316595"/>
              <a:chOff x="3098389" y="2812796"/>
              <a:chExt cx="2390657" cy="1982029"/>
            </a:xfrm>
          </p:grpSpPr>
          <p:sp>
            <p:nvSpPr>
              <p:cNvPr id="1041" name="Google Shape;1041;g12943f317cb_0_51"/>
              <p:cNvSpPr/>
              <p:nvPr/>
            </p:nvSpPr>
            <p:spPr>
              <a:xfrm rot="10800000">
                <a:off x="3098389" y="3619425"/>
                <a:ext cx="1584300" cy="11754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12943f317cb_0_51"/>
              <p:cNvSpPr/>
              <p:nvPr/>
            </p:nvSpPr>
            <p:spPr>
              <a:xfrm>
                <a:off x="3786546" y="2812796"/>
                <a:ext cx="1702500" cy="1272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3" name="Google Shape;1043;g12943f317cb_0_51"/>
            <p:cNvSpPr txBox="1"/>
            <p:nvPr/>
          </p:nvSpPr>
          <p:spPr>
            <a:xfrm>
              <a:off x="5253802" y="3333408"/>
              <a:ext cx="15900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12943f317cb_0_51"/>
            <p:cNvSpPr txBox="1"/>
            <p:nvPr/>
          </p:nvSpPr>
          <p:spPr>
            <a:xfrm>
              <a:off x="5099488" y="4142045"/>
              <a:ext cx="1142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g12943f317cb_0_51"/>
          <p:cNvGrpSpPr/>
          <p:nvPr/>
        </p:nvGrpSpPr>
        <p:grpSpPr>
          <a:xfrm>
            <a:off x="5571901" y="199100"/>
            <a:ext cx="3111000" cy="1518900"/>
            <a:chOff x="5973122" y="618441"/>
            <a:chExt cx="3111000" cy="1518900"/>
          </a:xfrm>
        </p:grpSpPr>
        <p:sp>
          <p:nvSpPr>
            <p:cNvPr id="1046" name="Google Shape;1046;g12943f317cb_0_51"/>
            <p:cNvSpPr/>
            <p:nvPr/>
          </p:nvSpPr>
          <p:spPr>
            <a:xfrm>
              <a:off x="5973122" y="618441"/>
              <a:ext cx="3111000" cy="15189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2943f317cb_0_51"/>
            <p:cNvSpPr/>
            <p:nvPr/>
          </p:nvSpPr>
          <p:spPr>
            <a:xfrm>
              <a:off x="6698096" y="878991"/>
              <a:ext cx="2233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FF"/>
                  </a:solidFill>
                  <a:latin typeface="Corbel"/>
                  <a:ea typeface="Corbel"/>
                  <a:cs typeface="Corbel"/>
                  <a:sym typeface="Corbel"/>
                </a:rPr>
                <a:t>PREDIKSI </a:t>
              </a: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Kandidat</a:t>
              </a:r>
              <a:endParaRPr b="1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Target 1: 100 Join</a:t>
              </a:r>
              <a:endParaRPr b="1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Target 0: 0 Reject</a:t>
              </a:r>
              <a:endParaRPr b="1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descr="https://lh3.googleusercontent.com/F0_wfgcgCODw29zxU0VHARfxSbnEqu-RsQpggjMLlEoPdh_sqZIaZXaAAM_it8rdAeUn3OqJ1ujQ-2J8Vgoxa1_Tjp0vCETCC0qp_6DzyeqeQZUxLYpL5K9nLIPJ6P_MwSj4ufOgF7h1XCNljQ" id="1048" name="Google Shape;1048;g12943f317cb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1006" y="482285"/>
            <a:ext cx="847763" cy="1165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F0_wfgcgCODw29zxU0VHARfxSbnEqu-RsQpggjMLlEoPdh_sqZIaZXaAAM_it8rdAeUn3OqJ1ujQ-2J8Vgoxa1_Tjp0vCETCC0qp_6DzyeqeQZUxLYpL5K9nLIPJ6P_MwSj4ufOgF7h1XCNljQ" id="1049" name="Google Shape;1049;g12943f317cb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0580" y="491782"/>
            <a:ext cx="847763" cy="116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12943f317cb_0_51"/>
          <p:cNvSpPr/>
          <p:nvPr/>
        </p:nvSpPr>
        <p:spPr>
          <a:xfrm>
            <a:off x="423943" y="6123972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12943f317cb_0_51"/>
          <p:cNvSpPr/>
          <p:nvPr/>
        </p:nvSpPr>
        <p:spPr>
          <a:xfrm>
            <a:off x="5447175" y="4024175"/>
            <a:ext cx="373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Harga karyawan  = 20 juta/orang</a:t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Revenue : 90 x @20 juta/ org = 1.8 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12943f317cb_0_51"/>
          <p:cNvSpPr/>
          <p:nvPr/>
        </p:nvSpPr>
        <p:spPr>
          <a:xfrm>
            <a:off x="5074997" y="4101083"/>
            <a:ext cx="373361" cy="4941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12943f317cb_0_51"/>
          <p:cNvSpPr/>
          <p:nvPr/>
        </p:nvSpPr>
        <p:spPr>
          <a:xfrm>
            <a:off x="3505199" y="4773325"/>
            <a:ext cx="78108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Perhitungan Biaya Pelatihan 3 bulan (90 sesi):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1. Trainer 4 kelas : 4 x 2 juta x 90 sesi = 720 juta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Gaji Project Manager : 8 juta x 3 bulan = 24 juta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3. Gaji 2 Supervisor : 2 x 4 juta x 3 bulan = 24 juta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4. Biaya pengembangan perusahaan dll : 56 juta x 3 bulan = 168 juta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Total pengeluaran : 936 juta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   &lt;      Revenue : 1.8  Milliar + denda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12943f317cb_0_51"/>
          <p:cNvSpPr/>
          <p:nvPr/>
        </p:nvSpPr>
        <p:spPr>
          <a:xfrm>
            <a:off x="10236923" y="6384838"/>
            <a:ext cx="1841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YES UNTUNG..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12943f317cb_0_51"/>
          <p:cNvSpPr/>
          <p:nvPr/>
        </p:nvSpPr>
        <p:spPr>
          <a:xfrm rot="-640187">
            <a:off x="11041607" y="5680216"/>
            <a:ext cx="568733" cy="568733"/>
          </a:xfrm>
          <a:custGeom>
            <a:rect b="b" l="l" r="r" t="t"/>
            <a:pathLst>
              <a:path extrusionOk="0" h="3240000" w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5D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12943f317cb_0_51"/>
          <p:cNvSpPr txBox="1"/>
          <p:nvPr/>
        </p:nvSpPr>
        <p:spPr>
          <a:xfrm>
            <a:off x="1951950" y="4225875"/>
            <a:ext cx="2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++Denda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b="0" i="0" lang="en-US" sz="17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10 x 20 juta </a:t>
            </a:r>
            <a:endParaRPr b="0" i="0" sz="17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= 200 Juta</a:t>
            </a:r>
            <a:endParaRPr b="0" i="0" sz="17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057" name="Google Shape;1057;g12943f317cb_0_51"/>
          <p:cNvCxnSpPr>
            <a:endCxn id="1056" idx="3"/>
          </p:cNvCxnSpPr>
          <p:nvPr/>
        </p:nvCxnSpPr>
        <p:spPr>
          <a:xfrm rot="10800000">
            <a:off x="4234050" y="4579875"/>
            <a:ext cx="659400" cy="23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58" name="Google Shape;1058;g12943f317cb_0_51"/>
          <p:cNvSpPr/>
          <p:nvPr/>
        </p:nvSpPr>
        <p:spPr>
          <a:xfrm>
            <a:off x="3964150" y="2304975"/>
            <a:ext cx="1719000" cy="913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0"/>
          <p:cNvSpPr/>
          <p:nvPr/>
        </p:nvSpPr>
        <p:spPr>
          <a:xfrm>
            <a:off x="372900" y="4346377"/>
            <a:ext cx="6313412" cy="2184193"/>
          </a:xfrm>
          <a:custGeom>
            <a:rect b="b" l="l" r="r" t="t"/>
            <a:pathLst>
              <a:path extrusionOk="0" h="1012372" w="1770943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1535867" y="0"/>
                </a:lnTo>
              </a:path>
            </a:pathLst>
          </a:cu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0"/>
          <p:cNvSpPr/>
          <p:nvPr/>
        </p:nvSpPr>
        <p:spPr>
          <a:xfrm>
            <a:off x="450175" y="1677175"/>
            <a:ext cx="7114581" cy="2369063"/>
          </a:xfrm>
          <a:custGeom>
            <a:rect b="b" l="l" r="r" t="t"/>
            <a:pathLst>
              <a:path extrusionOk="0" h="1008112" w="2295026">
                <a:moveTo>
                  <a:pt x="1770943" y="1001724"/>
                </a:moveTo>
                <a:lnTo>
                  <a:pt x="0" y="1008112"/>
                </a:lnTo>
                <a:lnTo>
                  <a:pt x="0" y="0"/>
                </a:lnTo>
                <a:lnTo>
                  <a:pt x="2295026" y="255"/>
                </a:lnTo>
              </a:path>
            </a:pathLst>
          </a:custGeom>
          <a:noFill/>
          <a:ln cap="flat" cmpd="sng" w="476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0"/>
          <p:cNvSpPr txBox="1"/>
          <p:nvPr/>
        </p:nvSpPr>
        <p:spPr>
          <a:xfrm>
            <a:off x="372893" y="737284"/>
            <a:ext cx="114462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Recommendation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0"/>
          <p:cNvSpPr txBox="1"/>
          <p:nvPr/>
        </p:nvSpPr>
        <p:spPr>
          <a:xfrm>
            <a:off x="419913" y="1798838"/>
            <a:ext cx="7175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batch selanjutnya, penggunaan </a:t>
            </a: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Easy Ensemble Classifier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dapat membantu dalam memprediksi kandidat job-seeker dan meningkatkan conversion rate sebesar 90%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7" name="Google Shape;1067;p30"/>
          <p:cNvGraphicFramePr/>
          <p:nvPr/>
        </p:nvGraphicFramePr>
        <p:xfrm>
          <a:off x="571050" y="45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{0D7BF895-97CA-4AEC-B36E-1544D508DB64}</a:tableStyleId>
              </a:tblPr>
              <a:tblGrid>
                <a:gridCol w="3775675"/>
                <a:gridCol w="5652450"/>
              </a:tblGrid>
              <a:tr h="41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Reduce Cost</a:t>
                      </a:r>
                      <a:endParaRPr sz="1800" u="none" cap="none" strike="noStrike">
                        <a:solidFill>
                          <a:srgbClr val="C2DFE3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Increase Revenue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Pengurangan jumlah kelas menjadi 2-3 kelas (30-50 peserta per kelas)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memberlakukan penalty fee (kontrak denda) untuk yang tidak menyelesaikan pelatihan sebesar 20 juta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memberlakukan seleksi kandidat sebelum training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8" name="Google Shape;1068;p30"/>
          <p:cNvSpPr txBox="1"/>
          <p:nvPr/>
        </p:nvSpPr>
        <p:spPr>
          <a:xfrm>
            <a:off x="1292125" y="2833013"/>
            <a:ext cx="322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Conversion Rate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0"/>
          <p:cNvSpPr txBox="1"/>
          <p:nvPr/>
        </p:nvSpPr>
        <p:spPr>
          <a:xfrm>
            <a:off x="2455925" y="3297775"/>
            <a:ext cx="183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2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 b="0" i="0" sz="33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0"/>
          <p:cNvSpPr txBox="1"/>
          <p:nvPr/>
        </p:nvSpPr>
        <p:spPr>
          <a:xfrm>
            <a:off x="1167425" y="3371813"/>
            <a:ext cx="106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1" i="0" sz="2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0"/>
          <p:cNvSpPr txBox="1"/>
          <p:nvPr/>
        </p:nvSpPr>
        <p:spPr>
          <a:xfrm>
            <a:off x="1938625" y="3436388"/>
            <a:ext cx="81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bf9bf1a3c_7_29"/>
          <p:cNvSpPr/>
          <p:nvPr/>
        </p:nvSpPr>
        <p:spPr>
          <a:xfrm>
            <a:off x="0" y="13313"/>
            <a:ext cx="274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g11bf9bf1a3c_7_29"/>
          <p:cNvSpPr/>
          <p:nvPr/>
        </p:nvSpPr>
        <p:spPr>
          <a:xfrm>
            <a:off x="149455" y="5905728"/>
            <a:ext cx="807900" cy="807900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11bf9bf1a3c_7_29"/>
          <p:cNvSpPr txBox="1"/>
          <p:nvPr/>
        </p:nvSpPr>
        <p:spPr>
          <a:xfrm>
            <a:off x="4157583" y="6589761"/>
            <a:ext cx="73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2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g11bf9bf1a3c_7_29"/>
          <p:cNvSpPr txBox="1"/>
          <p:nvPr/>
        </p:nvSpPr>
        <p:spPr>
          <a:xfrm>
            <a:off x="280200" y="1280475"/>
            <a:ext cx="218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Rekomendasi dalam seleksi kandidat Job-Seeker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0" name="Google Shape;1080;g11bf9bf1a3c_7_29"/>
          <p:cNvGraphicFramePr/>
          <p:nvPr/>
        </p:nvGraphicFramePr>
        <p:xfrm>
          <a:off x="3234975" y="10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{0D7BF895-97CA-4AEC-B36E-1544D508DB64}</a:tableStyleId>
              </a:tblPr>
              <a:tblGrid>
                <a:gridCol w="540400"/>
                <a:gridCol w="1953575"/>
                <a:gridCol w="1586525"/>
                <a:gridCol w="42524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No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Feature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Karakterisasi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Action Item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CDI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CDI 0.6 dan 0.9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Memprioritaskan kandidat berasal dari kota dengan CDI 0.6 dan 0.9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Relevant Experience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Has Relevant Experience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Menawarkan program internship untuk kandidat yang belum mempunyai pengalaman yang sebidang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Major Discipline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STEM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Memberi jaminan lolos rekrut kepada kandidat lulusan pendidikan STEM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4.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Education Level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Graduate dan Masters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Kriteria pendaftaran dengan pendidikan minimal High School atau memiliki skill excel dan python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Company Size &amp; Company Type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Small Enterprise/ Pvt Ltd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Memprioritaskan kandidat yang pernah bekerja di Small Enterprise dan sektor Pvt Ltd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Training Hours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66 jam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Training dilakukan selama 3 bulan (66 jam) dengan durasi belajar 5,5 jam/perminggu (include PR, Exam dan Class)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Experience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0-5 Tahun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Memprioritaskan kandidat yang memiliki kurang dari 5 tahun pengalaman bekerja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1"/>
          <p:cNvSpPr/>
          <p:nvPr/>
        </p:nvSpPr>
        <p:spPr>
          <a:xfrm>
            <a:off x="5393525" y="2342150"/>
            <a:ext cx="6798600" cy="2074800"/>
          </a:xfrm>
          <a:prstGeom prst="rect">
            <a:avLst/>
          </a:prstGeom>
          <a:solidFill>
            <a:srgbClr val="262626">
              <a:alpha val="8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31"/>
          <p:cNvSpPr txBox="1"/>
          <p:nvPr/>
        </p:nvSpPr>
        <p:spPr>
          <a:xfrm>
            <a:off x="5892652" y="2903321"/>
            <a:ext cx="6299199" cy="995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b="0" i="0" lang="en-US" sz="5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5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31"/>
          <p:cNvSpPr/>
          <p:nvPr/>
        </p:nvSpPr>
        <p:spPr>
          <a:xfrm>
            <a:off x="148" y="6566569"/>
            <a:ext cx="12191703" cy="291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31"/>
          <p:cNvSpPr/>
          <p:nvPr/>
        </p:nvSpPr>
        <p:spPr>
          <a:xfrm>
            <a:off x="0" y="0"/>
            <a:ext cx="320842" cy="6566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31"/>
          <p:cNvSpPr/>
          <p:nvPr/>
        </p:nvSpPr>
        <p:spPr>
          <a:xfrm>
            <a:off x="10983495" y="1"/>
            <a:ext cx="1208505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31"/>
          <p:cNvSpPr/>
          <p:nvPr/>
        </p:nvSpPr>
        <p:spPr>
          <a:xfrm rot="-5400000">
            <a:off x="11391803" y="451236"/>
            <a:ext cx="1251284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1bf9bf1a3c_7_66"/>
          <p:cNvSpPr/>
          <p:nvPr/>
        </p:nvSpPr>
        <p:spPr>
          <a:xfrm>
            <a:off x="2078694" y="2967546"/>
            <a:ext cx="8034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sng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Appendix</a:t>
            </a:r>
            <a:endParaRPr b="1" i="0" sz="4700" u="sng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2954737aa0_0_28"/>
          <p:cNvSpPr/>
          <p:nvPr/>
        </p:nvSpPr>
        <p:spPr>
          <a:xfrm>
            <a:off x="0" y="-209000"/>
            <a:ext cx="12192000" cy="7317600"/>
          </a:xfrm>
          <a:prstGeom prst="roundRect">
            <a:avLst>
              <a:gd fmla="val 4790" name="adj"/>
            </a:avLst>
          </a:prstGeom>
          <a:solidFill>
            <a:srgbClr val="39767D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g12954737aa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4" y="0"/>
            <a:ext cx="1078121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g12954737aa0_0_28"/>
          <p:cNvSpPr txBox="1"/>
          <p:nvPr/>
        </p:nvSpPr>
        <p:spPr>
          <a:xfrm>
            <a:off x="8632400" y="4720950"/>
            <a:ext cx="1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1800" l="0" r="74297" t="31800"/>
          <a:stretch/>
        </p:blipFill>
        <p:spPr>
          <a:xfrm>
            <a:off x="0" y="0"/>
            <a:ext cx="12191999" cy="393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1" name="Google Shape;361;p9"/>
          <p:cNvSpPr/>
          <p:nvPr/>
        </p:nvSpPr>
        <p:spPr>
          <a:xfrm flipH="1">
            <a:off x="4288296" y="679027"/>
            <a:ext cx="3040636" cy="2597157"/>
          </a:xfrm>
          <a:prstGeom prst="triangle">
            <a:avLst>
              <a:gd fmla="val 50000" name="adj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9"/>
          <p:cNvSpPr/>
          <p:nvPr/>
        </p:nvSpPr>
        <p:spPr>
          <a:xfrm>
            <a:off x="-1" y="122528"/>
            <a:ext cx="4911635" cy="1112998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9"/>
          <p:cNvGrpSpPr/>
          <p:nvPr/>
        </p:nvGrpSpPr>
        <p:grpSpPr>
          <a:xfrm>
            <a:off x="691638" y="4315822"/>
            <a:ext cx="11055028" cy="1513328"/>
            <a:chOff x="743741" y="1524707"/>
            <a:chExt cx="10801200" cy="1513328"/>
          </a:xfrm>
        </p:grpSpPr>
        <p:sp>
          <p:nvSpPr>
            <p:cNvPr id="364" name="Google Shape;364;p9"/>
            <p:cNvSpPr txBox="1"/>
            <p:nvPr/>
          </p:nvSpPr>
          <p:spPr>
            <a:xfrm>
              <a:off x="3596526" y="1524707"/>
              <a:ext cx="5099100" cy="10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J.A.R.V.I.S </a:t>
              </a:r>
              <a:endPara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6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Talent Recruitment Consultant</a:t>
              </a:r>
              <a:endPara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(Spesialist Recruitment)</a:t>
              </a:r>
              <a:endPara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9"/>
            <p:cNvSpPr txBox="1"/>
            <p:nvPr/>
          </p:nvSpPr>
          <p:spPr>
            <a:xfrm>
              <a:off x="743741" y="2745535"/>
              <a:ext cx="10801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88888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J.A.R.V.I.S adalah sebuah perusahaan konsultan yang membantu klien dalam permasalahan perekrutan kandidat yang tepat.</a:t>
              </a:r>
              <a:endParaRPr b="0" i="0" sz="1300" u="none" cap="none" strike="noStrike">
                <a:solidFill>
                  <a:srgbClr val="88888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366" name="Google Shape;366;p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1801" l="0" r="0" t="31801"/>
          <a:stretch/>
        </p:blipFill>
        <p:spPr>
          <a:xfrm>
            <a:off x="-1" y="304800"/>
            <a:ext cx="12191999" cy="34290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67" name="Google Shape;367;p9"/>
          <p:cNvPicPr preferRelativeResize="0"/>
          <p:nvPr/>
        </p:nvPicPr>
        <p:blipFill rotWithShape="1">
          <a:blip r:embed="rId5">
            <a:alphaModFix/>
          </a:blip>
          <a:srcRect b="49166" l="62541" r="0" t="0"/>
          <a:stretch/>
        </p:blipFill>
        <p:spPr>
          <a:xfrm>
            <a:off x="5223163" y="5573025"/>
            <a:ext cx="2005450" cy="13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9"/>
          <p:cNvPicPr preferRelativeResize="0"/>
          <p:nvPr/>
        </p:nvPicPr>
        <p:blipFill rotWithShape="1">
          <a:blip r:embed="rId6">
            <a:alphaModFix/>
          </a:blip>
          <a:srcRect b="8917" l="40743" r="40743" t="49503"/>
          <a:stretch/>
        </p:blipFill>
        <p:spPr>
          <a:xfrm>
            <a:off x="4043038" y="5719275"/>
            <a:ext cx="991176" cy="11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9"/>
          <p:cNvPicPr preferRelativeResize="0"/>
          <p:nvPr/>
        </p:nvPicPr>
        <p:blipFill rotWithShape="1">
          <a:blip r:embed="rId7">
            <a:alphaModFix/>
          </a:blip>
          <a:srcRect b="51897" l="0" r="81486" t="6523"/>
          <a:stretch/>
        </p:blipFill>
        <p:spPr>
          <a:xfrm>
            <a:off x="7404113" y="5745000"/>
            <a:ext cx="991176" cy="11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"/>
          <p:cNvSpPr/>
          <p:nvPr/>
        </p:nvSpPr>
        <p:spPr>
          <a:xfrm>
            <a:off x="-3144" y="-17143"/>
            <a:ext cx="4207345" cy="6875143"/>
          </a:xfrm>
          <a:custGeom>
            <a:rect b="b" l="l" r="r" t="t"/>
            <a:pathLst>
              <a:path extrusionOk="0" h="10312714" w="6311018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rgbClr val="8EB3BE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"/>
          <p:cNvSpPr/>
          <p:nvPr/>
        </p:nvSpPr>
        <p:spPr>
          <a:xfrm>
            <a:off x="-3144" y="-17143"/>
            <a:ext cx="4054919" cy="6875143"/>
          </a:xfrm>
          <a:custGeom>
            <a:rect b="b" l="l" r="r" t="t"/>
            <a:pathLst>
              <a:path extrusionOk="0" h="10312714" w="6082378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rgbClr val="8EB3BE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"/>
          <p:cNvSpPr/>
          <p:nvPr/>
        </p:nvSpPr>
        <p:spPr>
          <a:xfrm>
            <a:off x="-3144" y="-17143"/>
            <a:ext cx="3902487" cy="6875143"/>
          </a:xfrm>
          <a:custGeom>
            <a:rect b="b" l="l" r="r" t="t"/>
            <a:pathLst>
              <a:path extrusionOk="0" h="10312714" w="5853730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rgbClr val="8EB3BE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"/>
          <p:cNvSpPr/>
          <p:nvPr/>
        </p:nvSpPr>
        <p:spPr>
          <a:xfrm>
            <a:off x="-3144" y="-17143"/>
            <a:ext cx="3750060" cy="6875143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8EB3BE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Outlines:</a:t>
            </a:r>
            <a:endParaRPr b="0" i="0" sz="5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2"/>
          <p:cNvGrpSpPr/>
          <p:nvPr/>
        </p:nvGrpSpPr>
        <p:grpSpPr>
          <a:xfrm>
            <a:off x="4561959" y="1585055"/>
            <a:ext cx="5721571" cy="972501"/>
            <a:chOff x="4818251" y="1294425"/>
            <a:chExt cx="5721570" cy="972501"/>
          </a:xfrm>
        </p:grpSpPr>
        <p:grpSp>
          <p:nvGrpSpPr>
            <p:cNvPr id="381" name="Google Shape;381;p2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382" name="Google Shape;382;p2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Permasalahan apa yang sedang kita hadapi dan tujuan yang akan dilakukan berdasarkan business metrics 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-US" sz="2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 Statement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4" name="Google Shape;384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5" name="Google Shape;3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510" y="502920"/>
            <a:ext cx="2280497" cy="601558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"/>
          <p:cNvSpPr/>
          <p:nvPr/>
        </p:nvSpPr>
        <p:spPr>
          <a:xfrm>
            <a:off x="2180112" y="-10885"/>
            <a:ext cx="3404489" cy="2221398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A5A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2"/>
          <p:cNvGrpSpPr/>
          <p:nvPr/>
        </p:nvGrpSpPr>
        <p:grpSpPr>
          <a:xfrm>
            <a:off x="5041007" y="2730516"/>
            <a:ext cx="5721571" cy="880168"/>
            <a:chOff x="4818251" y="1294425"/>
            <a:chExt cx="5721570" cy="880168"/>
          </a:xfrm>
        </p:grpSpPr>
        <p:grpSp>
          <p:nvGrpSpPr>
            <p:cNvPr id="388" name="Google Shape;388;p2"/>
            <p:cNvGrpSpPr/>
            <p:nvPr/>
          </p:nvGrpSpPr>
          <p:grpSpPr>
            <a:xfrm>
              <a:off x="6032129" y="1363676"/>
              <a:ext cx="4507692" cy="810917"/>
              <a:chOff x="6557475" y="1293506"/>
              <a:chExt cx="4507692" cy="810917"/>
            </a:xfrm>
          </p:grpSpPr>
          <p:sp>
            <p:nvSpPr>
              <p:cNvPr id="389" name="Google Shape;389;p2"/>
              <p:cNvSpPr txBox="1"/>
              <p:nvPr/>
            </p:nvSpPr>
            <p:spPr>
              <a:xfrm>
                <a:off x="6557475" y="1827424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Mengekplorasi dataset untuk menemukan business insight.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-US" sz="2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Data Analysis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Google Shape;391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2"/>
          <p:cNvGrpSpPr/>
          <p:nvPr/>
        </p:nvGrpSpPr>
        <p:grpSpPr>
          <a:xfrm>
            <a:off x="5041007" y="3875977"/>
            <a:ext cx="5721571" cy="972501"/>
            <a:chOff x="4818251" y="1294425"/>
            <a:chExt cx="5721570" cy="972501"/>
          </a:xfrm>
        </p:grpSpPr>
        <p:grpSp>
          <p:nvGrpSpPr>
            <p:cNvPr id="393" name="Google Shape;393;p2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394" name="Google Shape;394;p2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Membuat model machine learnig dengan pendekatan supervised learning untuk memprediksikan target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-US" sz="2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Modelling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2"/>
          <p:cNvGrpSpPr/>
          <p:nvPr/>
        </p:nvGrpSpPr>
        <p:grpSpPr>
          <a:xfrm>
            <a:off x="4561959" y="5021437"/>
            <a:ext cx="6686458" cy="972501"/>
            <a:chOff x="4818251" y="1294425"/>
            <a:chExt cx="6686457" cy="972501"/>
          </a:xfrm>
        </p:grpSpPr>
        <p:grpSp>
          <p:nvGrpSpPr>
            <p:cNvPr id="398" name="Google Shape;398;p2"/>
            <p:cNvGrpSpPr/>
            <p:nvPr/>
          </p:nvGrpSpPr>
          <p:grpSpPr>
            <a:xfrm>
              <a:off x="6032129" y="1363676"/>
              <a:ext cx="5472579" cy="903250"/>
              <a:chOff x="6557475" y="1293506"/>
              <a:chExt cx="5472579" cy="903250"/>
            </a:xfrm>
          </p:grpSpPr>
          <p:sp>
            <p:nvSpPr>
              <p:cNvPr id="399" name="Google Shape;399;p2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Membahas gambaran hasil model melalui simulasi dan memberikan rekomendasi kepada stakeholder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"/>
              <p:cNvSpPr txBox="1"/>
              <p:nvPr/>
            </p:nvSpPr>
            <p:spPr>
              <a:xfrm>
                <a:off x="6557475" y="1293506"/>
                <a:ext cx="5472579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108000" spcFirstLastPara="1" rIns="1080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1" i="0" lang="en-US" sz="2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Simulation &amp; Recommendation</a:t>
                </a:r>
                <a:endParaRPr b="1" i="0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1" name="Google Shape;401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"/>
          <p:cNvSpPr/>
          <p:nvPr/>
        </p:nvSpPr>
        <p:spPr>
          <a:xfrm>
            <a:off x="1837372" y="-23082"/>
            <a:ext cx="4245150" cy="3361102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A5A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"/>
          <p:cNvSpPr/>
          <p:nvPr/>
        </p:nvSpPr>
        <p:spPr>
          <a:xfrm>
            <a:off x="1552668" y="-2942"/>
            <a:ext cx="4510981" cy="4509861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A5A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"/>
          <p:cNvSpPr/>
          <p:nvPr/>
        </p:nvSpPr>
        <p:spPr>
          <a:xfrm>
            <a:off x="1162388" y="-9791"/>
            <a:ext cx="4386850" cy="5648149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A5A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"/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"/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>
            <a:gsLst>
              <a:gs pos="0">
                <a:srgbClr val="0C0C0C">
                  <a:alpha val="89411"/>
                </a:srgbClr>
              </a:gs>
              <a:gs pos="42000">
                <a:srgbClr val="000000">
                  <a:alpha val="75294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"/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"/>
          <p:cNvSpPr txBox="1"/>
          <p:nvPr/>
        </p:nvSpPr>
        <p:spPr>
          <a:xfrm>
            <a:off x="1764700" y="3516564"/>
            <a:ext cx="5625363" cy="6669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Understanding, Business Purpose,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-US" sz="1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Metrics</a:t>
            </a:r>
            <a:endParaRPr b="0" i="0" sz="1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"/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"/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"/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5"/>
          <p:cNvGrpSpPr/>
          <p:nvPr/>
        </p:nvGrpSpPr>
        <p:grpSpPr>
          <a:xfrm>
            <a:off x="8476862" y="-4392"/>
            <a:ext cx="3751019" cy="6875307"/>
            <a:chOff x="8241895" y="0"/>
            <a:chExt cx="3960676" cy="6875306"/>
          </a:xfrm>
        </p:grpSpPr>
        <p:sp>
          <p:nvSpPr>
            <p:cNvPr id="421" name="Google Shape;421;p5"/>
            <p:cNvSpPr/>
            <p:nvPr/>
          </p:nvSpPr>
          <p:spPr>
            <a:xfrm>
              <a:off x="8241895" y="0"/>
              <a:ext cx="3950101" cy="1145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8454655" y="1143723"/>
              <a:ext cx="3747916" cy="1145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8454655" y="2287446"/>
              <a:ext cx="3747916" cy="11455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8454655" y="3431170"/>
              <a:ext cx="3747916" cy="11391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8694029" y="4570306"/>
              <a:ext cx="3497967" cy="115550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8694030" y="5724019"/>
              <a:ext cx="3497970" cy="11512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5"/>
          <p:cNvGrpSpPr/>
          <p:nvPr/>
        </p:nvGrpSpPr>
        <p:grpSpPr>
          <a:xfrm>
            <a:off x="7483195" y="-13474"/>
            <a:ext cx="2168866" cy="6870410"/>
            <a:chOff x="5716900" y="189000"/>
            <a:chExt cx="2044833" cy="6477496"/>
          </a:xfrm>
        </p:grpSpPr>
        <p:sp>
          <p:nvSpPr>
            <p:cNvPr id="428" name="Google Shape;428;p5"/>
            <p:cNvSpPr/>
            <p:nvPr/>
          </p:nvSpPr>
          <p:spPr>
            <a:xfrm flipH="1">
              <a:off x="5716900" y="5586496"/>
              <a:ext cx="1677800" cy="1080000"/>
            </a:xfrm>
            <a:custGeom>
              <a:rect b="b" l="l" r="r" t="t"/>
              <a:pathLst>
                <a:path extrusionOk="0" h="1080000" w="1677800">
                  <a:moveTo>
                    <a:pt x="405990" y="0"/>
                  </a:moveTo>
                  <a:lnTo>
                    <a:pt x="14920" y="0"/>
                  </a:lnTo>
                  <a:cubicBezTo>
                    <a:pt x="19605" y="40861"/>
                    <a:pt x="26348" y="78676"/>
                    <a:pt x="34570" y="112368"/>
                  </a:cubicBezTo>
                  <a:cubicBezTo>
                    <a:pt x="56813" y="198254"/>
                    <a:pt x="-16492" y="426415"/>
                    <a:pt x="3492" y="516654"/>
                  </a:cubicBezTo>
                  <a:cubicBezTo>
                    <a:pt x="35886" y="602873"/>
                    <a:pt x="36262" y="644518"/>
                    <a:pt x="67996" y="716963"/>
                  </a:cubicBezTo>
                  <a:cubicBezTo>
                    <a:pt x="82935" y="759571"/>
                    <a:pt x="3595" y="835901"/>
                    <a:pt x="12035" y="880935"/>
                  </a:cubicBezTo>
                  <a:cubicBezTo>
                    <a:pt x="41943" y="992172"/>
                    <a:pt x="160178" y="1029192"/>
                    <a:pt x="283931" y="1072154"/>
                  </a:cubicBezTo>
                  <a:cubicBezTo>
                    <a:pt x="540578" y="1100381"/>
                    <a:pt x="654781" y="1048819"/>
                    <a:pt x="559322" y="975547"/>
                  </a:cubicBezTo>
                  <a:cubicBezTo>
                    <a:pt x="436895" y="872565"/>
                    <a:pt x="421362" y="856532"/>
                    <a:pt x="327639" y="743522"/>
                  </a:cubicBezTo>
                  <a:cubicBezTo>
                    <a:pt x="314896" y="682482"/>
                    <a:pt x="322099" y="585132"/>
                    <a:pt x="366827" y="494613"/>
                  </a:cubicBezTo>
                  <a:cubicBezTo>
                    <a:pt x="388784" y="396535"/>
                    <a:pt x="334869" y="246001"/>
                    <a:pt x="354121" y="198669"/>
                  </a:cubicBezTo>
                  <a:cubicBezTo>
                    <a:pt x="371449" y="145407"/>
                    <a:pt x="389780" y="75715"/>
                    <a:pt x="405990" y="0"/>
                  </a:cubicBezTo>
                  <a:close/>
                  <a:moveTo>
                    <a:pt x="1188635" y="0"/>
                  </a:moveTo>
                  <a:lnTo>
                    <a:pt x="822159" y="0"/>
                  </a:lnTo>
                  <a:cubicBezTo>
                    <a:pt x="826325" y="117417"/>
                    <a:pt x="829883" y="229278"/>
                    <a:pt x="824855" y="297516"/>
                  </a:cubicBezTo>
                  <a:cubicBezTo>
                    <a:pt x="828187" y="395859"/>
                    <a:pt x="899040" y="428947"/>
                    <a:pt x="874015" y="453628"/>
                  </a:cubicBezTo>
                  <a:cubicBezTo>
                    <a:pt x="794935" y="508734"/>
                    <a:pt x="897970" y="570621"/>
                    <a:pt x="844953" y="639996"/>
                  </a:cubicBezTo>
                  <a:cubicBezTo>
                    <a:pt x="828354" y="663075"/>
                    <a:pt x="869609" y="691667"/>
                    <a:pt x="861274" y="717502"/>
                  </a:cubicBezTo>
                  <a:cubicBezTo>
                    <a:pt x="858163" y="765703"/>
                    <a:pt x="821384" y="864430"/>
                    <a:pt x="870069" y="890591"/>
                  </a:cubicBezTo>
                  <a:cubicBezTo>
                    <a:pt x="1027088" y="956498"/>
                    <a:pt x="1111591" y="1017224"/>
                    <a:pt x="1271200" y="1041692"/>
                  </a:cubicBezTo>
                  <a:cubicBezTo>
                    <a:pt x="1421068" y="1058498"/>
                    <a:pt x="1596837" y="1072717"/>
                    <a:pt x="1656062" y="1050676"/>
                  </a:cubicBezTo>
                  <a:cubicBezTo>
                    <a:pt x="1693035" y="1020314"/>
                    <a:pt x="1679483" y="943603"/>
                    <a:pt x="1640658" y="913901"/>
                  </a:cubicBezTo>
                  <a:cubicBezTo>
                    <a:pt x="1417953" y="775424"/>
                    <a:pt x="1164022" y="643347"/>
                    <a:pt x="1205563" y="584990"/>
                  </a:cubicBezTo>
                  <a:cubicBezTo>
                    <a:pt x="1270516" y="495899"/>
                    <a:pt x="1246641" y="485610"/>
                    <a:pt x="1224312" y="467932"/>
                  </a:cubicBezTo>
                  <a:cubicBezTo>
                    <a:pt x="1176229" y="446071"/>
                    <a:pt x="1168262" y="421787"/>
                    <a:pt x="1188836" y="379042"/>
                  </a:cubicBezTo>
                  <a:cubicBezTo>
                    <a:pt x="1216542" y="318917"/>
                    <a:pt x="1210581" y="266563"/>
                    <a:pt x="1178720" y="198669"/>
                  </a:cubicBezTo>
                  <a:cubicBezTo>
                    <a:pt x="1164609" y="142192"/>
                    <a:pt x="1169753" y="86082"/>
                    <a:pt x="1188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 flipH="1">
              <a:off x="6019147" y="4509000"/>
              <a:ext cx="1376807" cy="1080000"/>
            </a:xfrm>
            <a:custGeom>
              <a:rect b="b" l="l" r="r" t="t"/>
              <a:pathLst>
                <a:path extrusionOk="0" h="1080000" w="1376807">
                  <a:moveTo>
                    <a:pt x="624339" y="0"/>
                  </a:moveTo>
                  <a:lnTo>
                    <a:pt x="127193" y="0"/>
                  </a:lnTo>
                  <a:cubicBezTo>
                    <a:pt x="109123" y="58470"/>
                    <a:pt x="161935" y="118842"/>
                    <a:pt x="129399" y="139055"/>
                  </a:cubicBezTo>
                  <a:cubicBezTo>
                    <a:pt x="78465" y="177453"/>
                    <a:pt x="124181" y="231720"/>
                    <a:pt x="100910" y="269789"/>
                  </a:cubicBezTo>
                  <a:cubicBezTo>
                    <a:pt x="5954" y="483070"/>
                    <a:pt x="-18596" y="835256"/>
                    <a:pt x="13088" y="1080000"/>
                  </a:cubicBezTo>
                  <a:lnTo>
                    <a:pt x="404158" y="1080000"/>
                  </a:lnTo>
                  <a:cubicBezTo>
                    <a:pt x="442184" y="908174"/>
                    <a:pt x="470765" y="705566"/>
                    <a:pt x="457854" y="595381"/>
                  </a:cubicBezTo>
                  <a:cubicBezTo>
                    <a:pt x="449621" y="550671"/>
                    <a:pt x="511134" y="530620"/>
                    <a:pt x="502312" y="497614"/>
                  </a:cubicBezTo>
                  <a:cubicBezTo>
                    <a:pt x="487977" y="466779"/>
                    <a:pt x="481413" y="454072"/>
                    <a:pt x="495566" y="433596"/>
                  </a:cubicBezTo>
                  <a:cubicBezTo>
                    <a:pt x="504111" y="396469"/>
                    <a:pt x="538832" y="394329"/>
                    <a:pt x="561150" y="346512"/>
                  </a:cubicBezTo>
                  <a:cubicBezTo>
                    <a:pt x="571249" y="299677"/>
                    <a:pt x="539910" y="268762"/>
                    <a:pt x="562958" y="218234"/>
                  </a:cubicBezTo>
                  <a:cubicBezTo>
                    <a:pt x="587661" y="145363"/>
                    <a:pt x="607863" y="71522"/>
                    <a:pt x="624339" y="0"/>
                  </a:cubicBezTo>
                  <a:close/>
                  <a:moveTo>
                    <a:pt x="1372033" y="0"/>
                  </a:moveTo>
                  <a:lnTo>
                    <a:pt x="880103" y="0"/>
                  </a:lnTo>
                  <a:cubicBezTo>
                    <a:pt x="879880" y="17298"/>
                    <a:pt x="883247" y="33852"/>
                    <a:pt x="892867" y="48518"/>
                  </a:cubicBezTo>
                  <a:cubicBezTo>
                    <a:pt x="930548" y="84866"/>
                    <a:pt x="866295" y="101931"/>
                    <a:pt x="868160" y="143789"/>
                  </a:cubicBezTo>
                  <a:cubicBezTo>
                    <a:pt x="872106" y="192834"/>
                    <a:pt x="917376" y="208817"/>
                    <a:pt x="904792" y="257864"/>
                  </a:cubicBezTo>
                  <a:cubicBezTo>
                    <a:pt x="864280" y="356188"/>
                    <a:pt x="849667" y="521848"/>
                    <a:pt x="822105" y="653841"/>
                  </a:cubicBezTo>
                  <a:cubicBezTo>
                    <a:pt x="807236" y="733337"/>
                    <a:pt x="814397" y="912334"/>
                    <a:pt x="820327" y="1080000"/>
                  </a:cubicBezTo>
                  <a:lnTo>
                    <a:pt x="1186803" y="1080000"/>
                  </a:lnTo>
                  <a:cubicBezTo>
                    <a:pt x="1189377" y="1066045"/>
                    <a:pt x="1192698" y="1051397"/>
                    <a:pt x="1196339" y="1035844"/>
                  </a:cubicBezTo>
                  <a:cubicBezTo>
                    <a:pt x="1211172" y="931891"/>
                    <a:pt x="1260788" y="736716"/>
                    <a:pt x="1239989" y="629875"/>
                  </a:cubicBezTo>
                  <a:cubicBezTo>
                    <a:pt x="1229549" y="590371"/>
                    <a:pt x="1298967" y="576349"/>
                    <a:pt x="1250241" y="482857"/>
                  </a:cubicBezTo>
                  <a:cubicBezTo>
                    <a:pt x="1240218" y="455170"/>
                    <a:pt x="1304579" y="441259"/>
                    <a:pt x="1308330" y="413573"/>
                  </a:cubicBezTo>
                  <a:cubicBezTo>
                    <a:pt x="1321131" y="312306"/>
                    <a:pt x="1332498" y="304657"/>
                    <a:pt x="1366794" y="210830"/>
                  </a:cubicBezTo>
                  <a:cubicBezTo>
                    <a:pt x="1387798" y="141891"/>
                    <a:pt x="1368703" y="57481"/>
                    <a:pt x="137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 flipH="1">
              <a:off x="5855893" y="3429000"/>
              <a:ext cx="1637989" cy="1080000"/>
            </a:xfrm>
            <a:custGeom>
              <a:rect b="b" l="l" r="r" t="t"/>
              <a:pathLst>
                <a:path extrusionOk="0" h="1080000" w="1637989">
                  <a:moveTo>
                    <a:pt x="1581228" y="0"/>
                  </a:moveTo>
                  <a:lnTo>
                    <a:pt x="14898" y="0"/>
                  </a:lnTo>
                  <a:cubicBezTo>
                    <a:pt x="7741" y="70595"/>
                    <a:pt x="2484" y="130483"/>
                    <a:pt x="0" y="171730"/>
                  </a:cubicBezTo>
                  <a:cubicBezTo>
                    <a:pt x="8970" y="270077"/>
                    <a:pt x="141878" y="236077"/>
                    <a:pt x="121535" y="324397"/>
                  </a:cubicBezTo>
                  <a:cubicBezTo>
                    <a:pt x="66652" y="496577"/>
                    <a:pt x="180570" y="498359"/>
                    <a:pt x="173143" y="544398"/>
                  </a:cubicBezTo>
                  <a:cubicBezTo>
                    <a:pt x="137813" y="748412"/>
                    <a:pt x="238554" y="849452"/>
                    <a:pt x="228097" y="903607"/>
                  </a:cubicBezTo>
                  <a:cubicBezTo>
                    <a:pt x="185459" y="993082"/>
                    <a:pt x="254276" y="1034203"/>
                    <a:pt x="235867" y="1051228"/>
                  </a:cubicBezTo>
                  <a:cubicBezTo>
                    <a:pt x="228442" y="1060601"/>
                    <a:pt x="223626" y="1070209"/>
                    <a:pt x="221169" y="1080000"/>
                  </a:cubicBezTo>
                  <a:lnTo>
                    <a:pt x="718315" y="1080000"/>
                  </a:lnTo>
                  <a:cubicBezTo>
                    <a:pt x="785005" y="804481"/>
                    <a:pt x="804830" y="565660"/>
                    <a:pt x="859097" y="561924"/>
                  </a:cubicBezTo>
                  <a:cubicBezTo>
                    <a:pt x="964079" y="553426"/>
                    <a:pt x="908245" y="814820"/>
                    <a:pt x="983003" y="929696"/>
                  </a:cubicBezTo>
                  <a:cubicBezTo>
                    <a:pt x="1007464" y="963054"/>
                    <a:pt x="973827" y="1025251"/>
                    <a:pt x="974079" y="1080000"/>
                  </a:cubicBezTo>
                  <a:lnTo>
                    <a:pt x="1466009" y="1080000"/>
                  </a:lnTo>
                  <a:cubicBezTo>
                    <a:pt x="1466755" y="1061368"/>
                    <a:pt x="1470077" y="1045572"/>
                    <a:pt x="1477840" y="1034038"/>
                  </a:cubicBezTo>
                  <a:cubicBezTo>
                    <a:pt x="1495851" y="929912"/>
                    <a:pt x="1488979" y="803475"/>
                    <a:pt x="1489060" y="651527"/>
                  </a:cubicBezTo>
                  <a:cubicBezTo>
                    <a:pt x="1489523" y="478810"/>
                    <a:pt x="1501667" y="415527"/>
                    <a:pt x="1471712" y="250910"/>
                  </a:cubicBezTo>
                  <a:cubicBezTo>
                    <a:pt x="1554481" y="196934"/>
                    <a:pt x="1657191" y="236991"/>
                    <a:pt x="1634895" y="166833"/>
                  </a:cubicBezTo>
                  <a:cubicBezTo>
                    <a:pt x="1619175" y="115995"/>
                    <a:pt x="1600950" y="59533"/>
                    <a:pt x="1581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 flipH="1">
              <a:off x="5805995" y="2340365"/>
              <a:ext cx="1917474" cy="1098364"/>
            </a:xfrm>
            <a:custGeom>
              <a:rect b="b" l="l" r="r" t="t"/>
              <a:pathLst>
                <a:path extrusionOk="0" h="1080000" w="1917474">
                  <a:moveTo>
                    <a:pt x="1917474" y="0"/>
                  </a:moveTo>
                  <a:lnTo>
                    <a:pt x="0" y="0"/>
                  </a:lnTo>
                  <a:cubicBezTo>
                    <a:pt x="64046" y="206244"/>
                    <a:pt x="170600" y="189898"/>
                    <a:pt x="339667" y="296160"/>
                  </a:cubicBezTo>
                  <a:cubicBezTo>
                    <a:pt x="313133" y="471359"/>
                    <a:pt x="268077" y="838410"/>
                    <a:pt x="244076" y="1080000"/>
                  </a:cubicBezTo>
                  <a:lnTo>
                    <a:pt x="1810406" y="1080000"/>
                  </a:lnTo>
                  <a:cubicBezTo>
                    <a:pt x="1707448" y="766922"/>
                    <a:pt x="1566054" y="368071"/>
                    <a:pt x="1548391" y="248688"/>
                  </a:cubicBezTo>
                  <a:cubicBezTo>
                    <a:pt x="1667467" y="235938"/>
                    <a:pt x="1874282" y="233670"/>
                    <a:pt x="1915736" y="40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 flipH="1">
              <a:off x="5806739" y="1269000"/>
              <a:ext cx="1954994" cy="1080000"/>
            </a:xfrm>
            <a:custGeom>
              <a:rect b="b" l="l" r="r" t="t"/>
              <a:pathLst>
                <a:path extrusionOk="0" h="1080000" w="1954994">
                  <a:moveTo>
                    <a:pt x="1523764" y="0"/>
                  </a:moveTo>
                  <a:lnTo>
                    <a:pt x="189283" y="0"/>
                  </a:lnTo>
                  <a:cubicBezTo>
                    <a:pt x="170637" y="12530"/>
                    <a:pt x="153375" y="27483"/>
                    <a:pt x="137291" y="44705"/>
                  </a:cubicBezTo>
                  <a:cubicBezTo>
                    <a:pt x="105152" y="92546"/>
                    <a:pt x="-33051" y="694368"/>
                    <a:pt x="7327" y="970116"/>
                  </a:cubicBezTo>
                  <a:cubicBezTo>
                    <a:pt x="15204" y="1012663"/>
                    <a:pt x="23976" y="1048928"/>
                    <a:pt x="34044" y="1080000"/>
                  </a:cubicBezTo>
                  <a:lnTo>
                    <a:pt x="1951518" y="1080000"/>
                  </a:lnTo>
                  <a:cubicBezTo>
                    <a:pt x="1968247" y="904659"/>
                    <a:pt x="1924376" y="781971"/>
                    <a:pt x="1824851" y="581424"/>
                  </a:cubicBezTo>
                  <a:cubicBezTo>
                    <a:pt x="1782972" y="535628"/>
                    <a:pt x="1838570" y="467072"/>
                    <a:pt x="1787436" y="401715"/>
                  </a:cubicBezTo>
                  <a:cubicBezTo>
                    <a:pt x="1766665" y="389849"/>
                    <a:pt x="1818567" y="300845"/>
                    <a:pt x="1771732" y="193217"/>
                  </a:cubicBezTo>
                  <a:cubicBezTo>
                    <a:pt x="1761300" y="157871"/>
                    <a:pt x="1794452" y="107151"/>
                    <a:pt x="1717953" y="73568"/>
                  </a:cubicBezTo>
                  <a:cubicBezTo>
                    <a:pt x="1654306" y="44207"/>
                    <a:pt x="1586764" y="20219"/>
                    <a:pt x="1523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 flipH="1">
              <a:off x="6215467" y="189000"/>
              <a:ext cx="1334481" cy="1080000"/>
            </a:xfrm>
            <a:custGeom>
              <a:rect b="b" l="l" r="r" t="t"/>
              <a:pathLst>
                <a:path extrusionOk="0" h="1080000" w="1334481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5"/>
          <p:cNvSpPr txBox="1"/>
          <p:nvPr/>
        </p:nvSpPr>
        <p:spPr>
          <a:xfrm>
            <a:off x="747182" y="2764014"/>
            <a:ext cx="6581618" cy="523220"/>
          </a:xfrm>
          <a:prstGeom prst="rect">
            <a:avLst/>
          </a:prstGeom>
          <a:solidFill>
            <a:schemeClr val="dk1">
              <a:alpha val="6509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Berdasarkan artikel Harvard Business Review, Data Scientist merupakan pekerjaan yang paling diminati di abad 2021 (Davenport, 2021).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"/>
          <p:cNvSpPr txBox="1"/>
          <p:nvPr/>
        </p:nvSpPr>
        <p:spPr>
          <a:xfrm>
            <a:off x="1246131" y="3549084"/>
            <a:ext cx="6557644" cy="2923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Median Base Salary</a:t>
            </a:r>
            <a:r>
              <a:rPr b="0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$130,000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Job Openings (YoY Growth): 4,000+ (56%)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Career Advancement Score (out of 10): 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B5D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 Based on LinkedIn article by Pattabiraman, 2019 )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"/>
          <p:cNvSpPr txBox="1"/>
          <p:nvPr/>
        </p:nvSpPr>
        <p:spPr>
          <a:xfrm>
            <a:off x="5507856" y="2623396"/>
            <a:ext cx="13127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5"/>
          <p:cNvGrpSpPr/>
          <p:nvPr/>
        </p:nvGrpSpPr>
        <p:grpSpPr>
          <a:xfrm>
            <a:off x="193792" y="848952"/>
            <a:ext cx="7267878" cy="1884023"/>
            <a:chOff x="85973" y="523413"/>
            <a:chExt cx="7267878" cy="1884023"/>
          </a:xfrm>
        </p:grpSpPr>
        <p:sp>
          <p:nvSpPr>
            <p:cNvPr id="438" name="Google Shape;438;p5"/>
            <p:cNvSpPr txBox="1"/>
            <p:nvPr/>
          </p:nvSpPr>
          <p:spPr>
            <a:xfrm>
              <a:off x="85973" y="523413"/>
              <a:ext cx="131272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 txBox="1"/>
            <p:nvPr/>
          </p:nvSpPr>
          <p:spPr>
            <a:xfrm>
              <a:off x="843085" y="897329"/>
              <a:ext cx="6510766" cy="125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Scientist: The Sexiest Job of the 21st Century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Harvard Business Review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 txBox="1"/>
            <p:nvPr/>
          </p:nvSpPr>
          <p:spPr>
            <a:xfrm>
              <a:off x="5659360" y="1207107"/>
              <a:ext cx="131272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"/>
          <p:cNvSpPr/>
          <p:nvPr/>
        </p:nvSpPr>
        <p:spPr>
          <a:xfrm>
            <a:off x="3905794" y="2522821"/>
            <a:ext cx="80346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8D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“Data Science Matters </a:t>
            </a:r>
            <a:endParaRPr b="0" i="0" sz="4000" u="none" cap="none" strike="noStrike">
              <a:solidFill>
                <a:srgbClr val="D8D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8D8D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How It Powers Business in 2022”</a:t>
            </a:r>
            <a:endParaRPr b="1" i="0" sz="4000" u="none" cap="none" strike="noStrike">
              <a:solidFill>
                <a:srgbClr val="D8D8D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6" name="Google Shape;446;p6"/>
          <p:cNvSpPr txBox="1"/>
          <p:nvPr/>
        </p:nvSpPr>
        <p:spPr>
          <a:xfrm>
            <a:off x="424200" y="5043150"/>
            <a:ext cx="51972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4C4C4C"/>
                </a:solidFill>
                <a:latin typeface="Merriweather"/>
                <a:ea typeface="Merriweather"/>
                <a:cs typeface="Merriweather"/>
                <a:sym typeface="Merriweather"/>
              </a:rPr>
              <a:t>Empowering to Make Better Decisions - Data driven Evidence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4C4C4C"/>
                </a:solidFill>
                <a:latin typeface="Merriweather"/>
                <a:ea typeface="Merriweather"/>
                <a:cs typeface="Merriweather"/>
                <a:sym typeface="Merriweather"/>
              </a:rPr>
              <a:t>Help to Define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"/>
          <p:cNvSpPr txBox="1"/>
          <p:nvPr/>
        </p:nvSpPr>
        <p:spPr>
          <a:xfrm>
            <a:off x="-1110342" y="1667107"/>
            <a:ext cx="1139081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3600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Mengapa Data Scientist dibutuhkan oleh Perusahaan sekarang ini?</a:t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"/>
          <p:cNvSpPr/>
          <p:nvPr/>
        </p:nvSpPr>
        <p:spPr>
          <a:xfrm>
            <a:off x="5746733" y="5146219"/>
            <a:ext cx="6096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4C4C4C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Identifying Opportunities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4C4C4C"/>
                </a:solidFill>
                <a:latin typeface="Merriweather"/>
                <a:ea typeface="Merriweather"/>
                <a:cs typeface="Merriweather"/>
                <a:sym typeface="Merriweather"/>
              </a:rPr>
              <a:t>Recruiting the Right Talent for the Company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999083aa3_4_68"/>
          <p:cNvSpPr txBox="1"/>
          <p:nvPr/>
        </p:nvSpPr>
        <p:spPr>
          <a:xfrm>
            <a:off x="711957" y="977095"/>
            <a:ext cx="54387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Masalah</a:t>
            </a:r>
            <a:endParaRPr b="1" i="0" sz="3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12999083aa3_4_68"/>
          <p:cNvSpPr/>
          <p:nvPr/>
        </p:nvSpPr>
        <p:spPr>
          <a:xfrm>
            <a:off x="4637025" y="-68250"/>
            <a:ext cx="7089900" cy="69945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12999083aa3_4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013" y="0"/>
            <a:ext cx="755332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g12999083aa3_4_68"/>
          <p:cNvGrpSpPr/>
          <p:nvPr/>
        </p:nvGrpSpPr>
        <p:grpSpPr>
          <a:xfrm>
            <a:off x="745282" y="2735067"/>
            <a:ext cx="10104282" cy="3453004"/>
            <a:chOff x="805382" y="2715742"/>
            <a:chExt cx="10104282" cy="3453004"/>
          </a:xfrm>
        </p:grpSpPr>
        <p:sp>
          <p:nvSpPr>
            <p:cNvPr id="457" name="Google Shape;457;g12999083aa3_4_68"/>
            <p:cNvSpPr/>
            <p:nvPr/>
          </p:nvSpPr>
          <p:spPr>
            <a:xfrm>
              <a:off x="805382" y="2715742"/>
              <a:ext cx="10104282" cy="3453004"/>
            </a:xfrm>
            <a:custGeom>
              <a:rect b="b" l="l" r="r" t="t"/>
              <a:pathLst>
                <a:path extrusionOk="0" h="3160644" w="9248771">
                  <a:moveTo>
                    <a:pt x="0" y="0"/>
                  </a:moveTo>
                  <a:lnTo>
                    <a:pt x="6088128" y="0"/>
                  </a:lnTo>
                  <a:lnTo>
                    <a:pt x="9248771" y="3160644"/>
                  </a:lnTo>
                  <a:lnTo>
                    <a:pt x="0" y="3160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12999083aa3_4_68"/>
            <p:cNvSpPr txBox="1"/>
            <p:nvPr/>
          </p:nvSpPr>
          <p:spPr>
            <a:xfrm>
              <a:off x="1458774" y="3348207"/>
              <a:ext cx="6089100" cy="8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000" lIns="0" spcFirstLastPara="1" rIns="0" wrap="square" tIns="72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Banyak perusahaan saat ini yang kesulitan mencari talent data scientist yang tepat (skillful). Oleh karena itu, Kandidat yang ingin melamar ke perusahaan membutuhkan pelatihan dengan harapan agar direkrut.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2999083aa3_4_68"/>
            <p:cNvSpPr/>
            <p:nvPr/>
          </p:nvSpPr>
          <p:spPr>
            <a:xfrm>
              <a:off x="900431" y="5132694"/>
              <a:ext cx="807900" cy="807900"/>
            </a:xfrm>
            <a:prstGeom prst="corner">
              <a:avLst>
                <a:gd fmla="val 23355" name="adj1"/>
                <a:gd fmla="val 23357" name="adj2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2999083aa3_4_68"/>
            <p:cNvSpPr/>
            <p:nvPr/>
          </p:nvSpPr>
          <p:spPr>
            <a:xfrm>
              <a:off x="1359849" y="4360215"/>
              <a:ext cx="70005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Dari banyaknya orang-orang yang mendaftar training, perusahaan tersebut ingin mengetahui kandidat mana yang serius mencari pekerjaan baru karena hal ini akan membantu mengurangi </a:t>
              </a: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biaya dan waktu perekrutan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Section Break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over and End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</cp:coreProperties>
</file>